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6" r:id="rId1"/>
  </p:sldMasterIdLst>
  <p:notesMasterIdLst>
    <p:notesMasterId r:id="rId18"/>
  </p:notesMasterIdLst>
  <p:sldIdLst>
    <p:sldId id="319" r:id="rId2"/>
    <p:sldId id="320" r:id="rId3"/>
    <p:sldId id="321" r:id="rId4"/>
    <p:sldId id="322" r:id="rId5"/>
    <p:sldId id="323" r:id="rId6"/>
    <p:sldId id="324" r:id="rId7"/>
    <p:sldId id="326" r:id="rId8"/>
    <p:sldId id="327" r:id="rId9"/>
    <p:sldId id="328" r:id="rId10"/>
    <p:sldId id="329" r:id="rId11"/>
    <p:sldId id="330" r:id="rId12"/>
    <p:sldId id="331" r:id="rId13"/>
    <p:sldId id="332" r:id="rId14"/>
    <p:sldId id="337" r:id="rId15"/>
    <p:sldId id="338" r:id="rId16"/>
    <p:sldId id="339" r:id="rId17"/>
  </p:sldIdLst>
  <p:sldSz cx="9144000" cy="6858000" type="screen4x3"/>
  <p:notesSz cx="6858000" cy="9144000"/>
  <p:defaultTextStyle>
    <a:defPPr>
      <a:defRPr lang="tr-TR"/>
    </a:defPPr>
    <a:lvl1pPr algn="l" rtl="0" fontAlgn="base">
      <a:spcBef>
        <a:spcPct val="0"/>
      </a:spcBef>
      <a:spcAft>
        <a:spcPct val="0"/>
      </a:spcAft>
      <a:defRPr sz="2800" b="1" kern="1200">
        <a:solidFill>
          <a:schemeClr val="tx1"/>
        </a:solidFill>
        <a:latin typeface="Arial" charset="0"/>
        <a:ea typeface="+mn-ea"/>
        <a:cs typeface="Arial" charset="0"/>
      </a:defRPr>
    </a:lvl1pPr>
    <a:lvl2pPr marL="457200" algn="l" rtl="0" fontAlgn="base">
      <a:spcBef>
        <a:spcPct val="0"/>
      </a:spcBef>
      <a:spcAft>
        <a:spcPct val="0"/>
      </a:spcAft>
      <a:defRPr sz="2800" b="1" kern="1200">
        <a:solidFill>
          <a:schemeClr val="tx1"/>
        </a:solidFill>
        <a:latin typeface="Arial" charset="0"/>
        <a:ea typeface="+mn-ea"/>
        <a:cs typeface="Arial" charset="0"/>
      </a:defRPr>
    </a:lvl2pPr>
    <a:lvl3pPr marL="914400" algn="l" rtl="0" fontAlgn="base">
      <a:spcBef>
        <a:spcPct val="0"/>
      </a:spcBef>
      <a:spcAft>
        <a:spcPct val="0"/>
      </a:spcAft>
      <a:defRPr sz="2800" b="1" kern="1200">
        <a:solidFill>
          <a:schemeClr val="tx1"/>
        </a:solidFill>
        <a:latin typeface="Arial" charset="0"/>
        <a:ea typeface="+mn-ea"/>
        <a:cs typeface="Arial" charset="0"/>
      </a:defRPr>
    </a:lvl3pPr>
    <a:lvl4pPr marL="1371600" algn="l" rtl="0" fontAlgn="base">
      <a:spcBef>
        <a:spcPct val="0"/>
      </a:spcBef>
      <a:spcAft>
        <a:spcPct val="0"/>
      </a:spcAft>
      <a:defRPr sz="2800" b="1" kern="1200">
        <a:solidFill>
          <a:schemeClr val="tx1"/>
        </a:solidFill>
        <a:latin typeface="Arial" charset="0"/>
        <a:ea typeface="+mn-ea"/>
        <a:cs typeface="Arial" charset="0"/>
      </a:defRPr>
    </a:lvl4pPr>
    <a:lvl5pPr marL="1828800" algn="l" rtl="0" fontAlgn="base">
      <a:spcBef>
        <a:spcPct val="0"/>
      </a:spcBef>
      <a:spcAft>
        <a:spcPct val="0"/>
      </a:spcAft>
      <a:defRPr sz="2800" b="1" kern="1200">
        <a:solidFill>
          <a:schemeClr val="tx1"/>
        </a:solidFill>
        <a:latin typeface="Arial" charset="0"/>
        <a:ea typeface="+mn-ea"/>
        <a:cs typeface="Arial" charset="0"/>
      </a:defRPr>
    </a:lvl5pPr>
    <a:lvl6pPr marL="2286000" algn="l" defTabSz="914400" rtl="0" eaLnBrk="1" latinLnBrk="0" hangingPunct="1">
      <a:defRPr sz="2800" b="1" kern="1200">
        <a:solidFill>
          <a:schemeClr val="tx1"/>
        </a:solidFill>
        <a:latin typeface="Arial" charset="0"/>
        <a:ea typeface="+mn-ea"/>
        <a:cs typeface="Arial" charset="0"/>
      </a:defRPr>
    </a:lvl6pPr>
    <a:lvl7pPr marL="2743200" algn="l" defTabSz="914400" rtl="0" eaLnBrk="1" latinLnBrk="0" hangingPunct="1">
      <a:defRPr sz="2800" b="1" kern="1200">
        <a:solidFill>
          <a:schemeClr val="tx1"/>
        </a:solidFill>
        <a:latin typeface="Arial" charset="0"/>
        <a:ea typeface="+mn-ea"/>
        <a:cs typeface="Arial" charset="0"/>
      </a:defRPr>
    </a:lvl7pPr>
    <a:lvl8pPr marL="3200400" algn="l" defTabSz="914400" rtl="0" eaLnBrk="1" latinLnBrk="0" hangingPunct="1">
      <a:defRPr sz="2800" b="1" kern="1200">
        <a:solidFill>
          <a:schemeClr val="tx1"/>
        </a:solidFill>
        <a:latin typeface="Arial" charset="0"/>
        <a:ea typeface="+mn-ea"/>
        <a:cs typeface="Arial" charset="0"/>
      </a:defRPr>
    </a:lvl8pPr>
    <a:lvl9pPr marL="3657600" algn="l" defTabSz="914400" rtl="0" eaLnBrk="1" latinLnBrk="0" hangingPunct="1">
      <a:defRPr sz="28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9E"/>
    <a:srgbClr val="FFFF00"/>
    <a:srgbClr val="CC0000"/>
    <a:srgbClr val="9900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ea typeface="+mn-ea"/>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b="0">
                <a:latin typeface="Calibri" charset="0"/>
              </a:defRPr>
            </a:lvl1pPr>
          </a:lstStyle>
          <a:p>
            <a:pPr>
              <a:defRPr/>
            </a:pPr>
            <a:fld id="{AA45AAE6-6594-4CC4-B851-45B1F488A5B5}" type="datetime1">
              <a:rPr lang="tr-TR"/>
              <a:pPr>
                <a:defRPr/>
              </a:pPr>
              <a:t>29.6.2015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ea typeface="+mn-ea"/>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0">
                <a:latin typeface="Calibri" charset="0"/>
              </a:defRPr>
            </a:lvl1pPr>
          </a:lstStyle>
          <a:p>
            <a:pPr>
              <a:defRPr/>
            </a:pPr>
            <a:fld id="{2C7B2AC8-9B99-4C46-9F20-32E7A778C1D1}" type="slidenum">
              <a:rPr lang="tr-TR"/>
              <a:pPr>
                <a:defRPr/>
              </a:pPr>
              <a:t>‹#›</a:t>
            </a:fld>
            <a:endParaRPr lang="tr-TR"/>
          </a:p>
        </p:txBody>
      </p:sp>
    </p:spTree>
    <p:extLst>
      <p:ext uri="{BB962C8B-B14F-4D97-AF65-F5344CB8AC3E}">
        <p14:creationId xmlns:p14="http://schemas.microsoft.com/office/powerpoint/2010/main" val="5114764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2C7B2AC8-9B99-4C46-9F20-32E7A778C1D1}" type="slidenum">
              <a:rPr lang="tr-TR" smtClean="0"/>
              <a:pPr>
                <a:defRPr/>
              </a:pPr>
              <a:t>10</a:t>
            </a:fld>
            <a:endParaRPr lang="tr-TR"/>
          </a:p>
        </p:txBody>
      </p:sp>
    </p:spTree>
    <p:extLst>
      <p:ext uri="{BB962C8B-B14F-4D97-AF65-F5344CB8AC3E}">
        <p14:creationId xmlns:p14="http://schemas.microsoft.com/office/powerpoint/2010/main" val="1582912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pPr>
              <a:defRPr/>
            </a:pPr>
            <a:fld id="{9FF40F4A-9F9F-41B9-899B-09F99D152987}" type="datetime1">
              <a:rPr lang="tr-TR" smtClean="0"/>
              <a:pPr>
                <a:defRPr/>
              </a:pPr>
              <a:t>29.6.2015</a:t>
            </a:fld>
            <a:endParaRPr lang="tr-TR"/>
          </a:p>
        </p:txBody>
      </p:sp>
      <p:sp>
        <p:nvSpPr>
          <p:cNvPr id="17" name="16 Altbilgi Yer Tutucusu"/>
          <p:cNvSpPr>
            <a:spLocks noGrp="1"/>
          </p:cNvSpPr>
          <p:nvPr>
            <p:ph type="ftr" sz="quarter" idx="11"/>
          </p:nvPr>
        </p:nvSpPr>
        <p:spPr/>
        <p:txBody>
          <a:bodyPr/>
          <a:lstStyle/>
          <a:p>
            <a:pPr>
              <a:defRPr/>
            </a:pPr>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6B045356-E8BC-4A55-8A78-E6D98FB7FB99}" type="slidenum">
              <a:rPr lang="tr-TR" smtClean="0"/>
              <a:pPr>
                <a:defRPr/>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FF7A13E1-5D9B-404F-8A3E-370529005E8C}" type="datetime1">
              <a:rPr lang="tr-TR" smtClean="0"/>
              <a:pPr>
                <a:defRPr/>
              </a:pPr>
              <a:t>29.6.2015</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822FE8C2-20E2-46BC-830F-FE8CAAF081F1}"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71901252-4C44-4B2A-8BDE-9B465C6B8E2D}" type="datetime1">
              <a:rPr lang="tr-TR" smtClean="0"/>
              <a:pPr>
                <a:defRPr/>
              </a:pPr>
              <a:t>29.6.2015</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B8237B18-2D46-4754-8F17-5B2E8F975478}"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pPr>
              <a:defRPr/>
            </a:pPr>
            <a:fld id="{83C1EC49-480B-4A11-8E05-3FCFFB7669B0}" type="datetime1">
              <a:rPr lang="tr-TR" smtClean="0"/>
              <a:pPr>
                <a:defRPr/>
              </a:pPr>
              <a:t>29.6.2015</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5837562C-001A-4DBC-9913-27FA12CC8EF7}" type="slidenum">
              <a:rPr lang="tr-TR" smtClean="0"/>
              <a:pPr>
                <a:defRPr/>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fld id="{A4A4BC81-2F8F-4C7D-B8E3-FCD37E284EA6}" type="datetime1">
              <a:rPr lang="tr-TR" smtClean="0"/>
              <a:pPr>
                <a:defRPr/>
              </a:pPr>
              <a:t>29.6.2015</a:t>
            </a:fld>
            <a:endParaRPr lang="tr-TR"/>
          </a:p>
        </p:txBody>
      </p:sp>
      <p:sp>
        <p:nvSpPr>
          <p:cNvPr id="5" name="4 Altbilgi Yer Tutucusu"/>
          <p:cNvSpPr>
            <a:spLocks noGrp="1"/>
          </p:cNvSpPr>
          <p:nvPr>
            <p:ph type="ftr" sz="quarter" idx="11"/>
          </p:nvPr>
        </p:nvSpPr>
        <p:spPr>
          <a:xfrm>
            <a:off x="800100" y="6172200"/>
            <a:ext cx="4000500" cy="457200"/>
          </a:xfrm>
        </p:spPr>
        <p:txBody>
          <a:bodyPr/>
          <a:lstStyle/>
          <a:p>
            <a:pPr>
              <a:defRPr/>
            </a:pPr>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pPr>
              <a:defRPr/>
            </a:pPr>
            <a:fld id="{D9C9C65A-E73F-47AC-AFF3-C127B6C29982}" type="slidenum">
              <a:rPr lang="tr-TR" smtClean="0"/>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pPr>
              <a:defRPr/>
            </a:pPr>
            <a:fld id="{B78899F6-4A50-48C7-8624-D6A6F3112DBB}" type="datetime1">
              <a:rPr lang="tr-TR" smtClean="0"/>
              <a:pPr>
                <a:defRPr/>
              </a:pPr>
              <a:t>29.6.2015</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0FEAAA0E-F4D8-4208-BB25-D6A4527822C0}" type="slidenum">
              <a:rPr lang="tr-TR" smtClean="0"/>
              <a:pPr>
                <a:defRPr/>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pPr>
              <a:defRPr/>
            </a:pPr>
            <a:fld id="{AF7F5A82-A9D3-4292-B076-392F17CB5619}" type="datetime1">
              <a:rPr lang="tr-TR" smtClean="0"/>
              <a:pPr>
                <a:defRPr/>
              </a:pPr>
              <a:t>29.6.2015</a:t>
            </a:fld>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BFB99B86-001C-4B45-B2D5-2B219107184B}" type="slidenum">
              <a:rPr lang="tr-TR" smtClean="0"/>
              <a:pPr>
                <a:defRPr/>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fld id="{22EA69D6-8B0A-4DB6-BC48-1E109A3D20F0}" type="datetime1">
              <a:rPr lang="tr-TR" smtClean="0"/>
              <a:pPr>
                <a:defRPr/>
              </a:pPr>
              <a:t>29.6.2015</a:t>
            </a:fld>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DF38C5E9-95DE-4FF2-BEC4-03FFF1A1455E}"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F66688BA-9514-44E5-8FEC-613D070B9AD7}" type="datetime1">
              <a:rPr lang="tr-TR" smtClean="0"/>
              <a:pPr>
                <a:defRPr/>
              </a:pPr>
              <a:t>29.6.2015</a:t>
            </a:fld>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1DB5C23E-7FC7-4346-8CFD-A6F15A5BE37A}" type="slidenum">
              <a:rPr lang="tr-TR" smtClean="0"/>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defRPr/>
            </a:pPr>
            <a:fld id="{3EA27273-7263-4E3D-BD5A-768F98BD2CAE}" type="datetime1">
              <a:rPr lang="tr-TR" smtClean="0"/>
              <a:pPr>
                <a:defRPr/>
              </a:pPr>
              <a:t>29.6.2015</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764CE4E5-C62C-47D7-9BEB-BFE546E42FA8}" type="slidenum">
              <a:rPr lang="tr-TR" smtClean="0"/>
              <a:pPr>
                <a:defRPr/>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defRPr/>
            </a:pPr>
            <a:fld id="{1EF0BF98-1EA8-499C-9040-A4A2F4DEB5B8}" type="datetime1">
              <a:rPr lang="tr-TR" smtClean="0"/>
              <a:pPr>
                <a:defRPr/>
              </a:pPr>
              <a:t>29.6.2015</a:t>
            </a:fld>
            <a:endParaRPr lang="tr-TR"/>
          </a:p>
        </p:txBody>
      </p:sp>
      <p:sp>
        <p:nvSpPr>
          <p:cNvPr id="6" name="5 Altbilgi Yer Tutucusu"/>
          <p:cNvSpPr>
            <a:spLocks noGrp="1"/>
          </p:cNvSpPr>
          <p:nvPr>
            <p:ph type="ftr" sz="quarter" idx="11"/>
          </p:nvPr>
        </p:nvSpPr>
        <p:spPr>
          <a:xfrm>
            <a:off x="914400" y="6172200"/>
            <a:ext cx="3886200" cy="457200"/>
          </a:xfrm>
        </p:spPr>
        <p:txBody>
          <a:bodyPr/>
          <a:lstStyle/>
          <a:p>
            <a:pPr>
              <a:defRPr/>
            </a:pPr>
            <a:endParaRPr lang="tr-TR"/>
          </a:p>
        </p:txBody>
      </p:sp>
      <p:sp>
        <p:nvSpPr>
          <p:cNvPr id="7" name="6 Slayt Numarası Yer Tutucusu"/>
          <p:cNvSpPr>
            <a:spLocks noGrp="1"/>
          </p:cNvSpPr>
          <p:nvPr>
            <p:ph type="sldNum" sz="quarter" idx="12"/>
          </p:nvPr>
        </p:nvSpPr>
        <p:spPr>
          <a:xfrm>
            <a:off x="146304" y="6208776"/>
            <a:ext cx="457200" cy="457200"/>
          </a:xfrm>
        </p:spPr>
        <p:txBody>
          <a:bodyPr/>
          <a:lstStyle/>
          <a:p>
            <a:pPr>
              <a:defRPr/>
            </a:pPr>
            <a:fld id="{73232629-9100-49B3-95BB-9B67ED47381E}" type="slidenum">
              <a:rPr lang="tr-TR" smtClean="0"/>
              <a:pPr>
                <a:defRPr/>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7C82C195-A017-42EE-8956-01EFDBB7816D}" type="datetime1">
              <a:rPr lang="tr-TR" smtClean="0"/>
              <a:pPr>
                <a:defRPr/>
              </a:pPr>
              <a:t>29.6.2015</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DB62946F-06A5-42C2-8D29-735A13B6AEC1}" type="slidenum">
              <a:rPr lang="tr-TR"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7.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jpe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2175247"/>
            <a:ext cx="1109599" cy="461665"/>
          </a:xfrm>
          <a:prstGeom prst="rect">
            <a:avLst/>
          </a:prstGeom>
          <a:noFill/>
          <a:ln w="9525">
            <a:noFill/>
            <a:miter lim="800000"/>
            <a:headEnd/>
            <a:tailEnd/>
          </a:ln>
        </p:spPr>
        <p:txBody>
          <a:bodyPr wrap="none">
            <a:spAutoFit/>
          </a:bodyPr>
          <a:lstStyle/>
          <a:p>
            <a:r>
              <a:rPr lang="tr-TR" sz="2400" dirty="0" smtClean="0">
                <a:solidFill>
                  <a:srgbClr val="00359E"/>
                </a:solidFill>
              </a:rPr>
              <a:t>AMAÇ</a:t>
            </a:r>
            <a:endParaRPr lang="tr-TR" sz="2400" dirty="0">
              <a:solidFill>
                <a:srgbClr val="00359E"/>
              </a:solidFill>
            </a:endParaRPr>
          </a:p>
        </p:txBody>
      </p:sp>
      <p:sp>
        <p:nvSpPr>
          <p:cNvPr id="89092" name="Text Box 4"/>
          <p:cNvSpPr txBox="1">
            <a:spLocks noChangeArrowheads="1"/>
          </p:cNvSpPr>
          <p:nvPr/>
        </p:nvSpPr>
        <p:spPr bwMode="auto">
          <a:xfrm>
            <a:off x="236730" y="2612519"/>
            <a:ext cx="8572530" cy="2400657"/>
          </a:xfrm>
          <a:prstGeom prst="rect">
            <a:avLst/>
          </a:prstGeom>
          <a:noFill/>
          <a:ln w="9525">
            <a:noFill/>
            <a:miter lim="800000"/>
            <a:headEnd/>
            <a:tailEnd/>
          </a:ln>
        </p:spPr>
        <p:txBody>
          <a:bodyPr wrap="square">
            <a:spAutoFit/>
          </a:bodyPr>
          <a:lstStyle/>
          <a:p>
            <a:pPr algn="just">
              <a:lnSpc>
                <a:spcPct val="150000"/>
              </a:lnSpc>
              <a:buClr>
                <a:srgbClr val="CC0000"/>
              </a:buClr>
            </a:pPr>
            <a:r>
              <a:rPr lang="tr-TR" sz="2000" b="0" dirty="0" smtClean="0"/>
              <a:t>Öğretim </a:t>
            </a:r>
            <a:r>
              <a:rPr lang="tr-TR" sz="2000" b="0" dirty="0"/>
              <a:t>Üyesi Yetiştirme Programı kapsamında, lisansüstü eğitim verme imkânına sahip olan yükseköğretim kurumlarında, öğretim üyesi ihtiyacı olan diğer yükseköğretim kurumlarının araştırma görevlilerine lisansüstü eğitim yaptırılması yoluyla, öğretim üyesi yetiştirilmesine ilişkin esas ve usulleri düzenlemektir.</a:t>
            </a:r>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dirty="0">
                <a:solidFill>
                  <a:srgbClr val="BFBFBF"/>
                </a:solidFill>
                <a:latin typeface="Times New Roman" pitchFamily="18" charset="0"/>
                <a:cs typeface="Times New Roman" pitchFamily="18" charset="0"/>
              </a:rPr>
              <a:t>YÜKSEKÖĞRETİM KURULU BAŞKANLIĞI</a:t>
            </a:r>
          </a:p>
        </p:txBody>
      </p:sp>
      <p:sp>
        <p:nvSpPr>
          <p:cNvPr id="15367" name="3 Veri Yer Tutucusu"/>
          <p:cNvSpPr txBox="1">
            <a:spLocks noGrp="1"/>
          </p:cNvSpPr>
          <p:nvPr/>
        </p:nvSpPr>
        <p:spPr bwMode="auto">
          <a:xfrm>
            <a:off x="5791200" y="6405563"/>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a:t>
            </a:fld>
            <a:endParaRPr lang="tr-TR" sz="1200" b="0" dirty="0">
              <a:solidFill>
                <a:srgbClr val="FFFFFF"/>
              </a:solidFill>
              <a:latin typeface="Times New Roman" pitchFamily="18" charset="0"/>
              <a:cs typeface="Times New Roman" pitchFamily="18" charset="0"/>
            </a:endParaRPr>
          </a:p>
        </p:txBody>
      </p:sp>
      <p:sp>
        <p:nvSpPr>
          <p:cNvPr id="15369"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323850" y="1732746"/>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62706"/>
            <a:ext cx="2436886" cy="400110"/>
          </a:xfrm>
          <a:prstGeom prst="rect">
            <a:avLst/>
          </a:prstGeom>
          <a:noFill/>
          <a:ln w="9525">
            <a:noFill/>
            <a:miter lim="800000"/>
            <a:headEnd/>
            <a:tailEnd/>
          </a:ln>
        </p:spPr>
        <p:txBody>
          <a:bodyPr wrap="none">
            <a:spAutoFit/>
          </a:bodyPr>
          <a:lstStyle/>
          <a:p>
            <a:r>
              <a:rPr lang="tr-TR" sz="2000" dirty="0" smtClean="0">
                <a:solidFill>
                  <a:srgbClr val="00359E"/>
                </a:solidFill>
              </a:rPr>
              <a:t>ÖĞRENİM SÜRESİ</a:t>
            </a:r>
            <a:endParaRPr lang="tr-TR" sz="2000" dirty="0">
              <a:solidFill>
                <a:srgbClr val="00359E"/>
              </a:solidFill>
            </a:endParaRPr>
          </a:p>
        </p:txBody>
      </p:sp>
      <p:sp>
        <p:nvSpPr>
          <p:cNvPr id="89092" name="Text Box 4"/>
          <p:cNvSpPr txBox="1">
            <a:spLocks noChangeArrowheads="1"/>
          </p:cNvSpPr>
          <p:nvPr/>
        </p:nvSpPr>
        <p:spPr bwMode="auto">
          <a:xfrm>
            <a:off x="611560" y="4509120"/>
            <a:ext cx="7848872" cy="646331"/>
          </a:xfrm>
          <a:prstGeom prst="rect">
            <a:avLst/>
          </a:prstGeom>
          <a:noFill/>
          <a:ln w="9525">
            <a:noFill/>
            <a:miter lim="800000"/>
            <a:headEnd/>
            <a:tailEnd/>
          </a:ln>
        </p:spPr>
        <p:txBody>
          <a:bodyPr wrap="square">
            <a:spAutoFit/>
          </a:bodyPr>
          <a:lstStyle/>
          <a:p>
            <a:pPr algn="just">
              <a:buClr>
                <a:srgbClr val="CC0000"/>
              </a:buClr>
            </a:pPr>
            <a:r>
              <a:rPr lang="tr-TR" sz="1800" b="0" dirty="0" smtClean="0"/>
              <a:t>Not: Kendilerine </a:t>
            </a:r>
            <a:r>
              <a:rPr lang="tr-TR" sz="1800" b="0" dirty="0"/>
              <a:t>ek süre verilen araştırma görevlileri, ek süre boyunca, bu program kapsamında verilen desteklerden </a:t>
            </a:r>
            <a:r>
              <a:rPr lang="tr-TR" sz="1800" b="0" u="sng" dirty="0">
                <a:solidFill>
                  <a:srgbClr val="FF0000"/>
                </a:solidFill>
              </a:rPr>
              <a:t>yararlanamazlar</a:t>
            </a:r>
            <a:r>
              <a:rPr lang="tr-TR" sz="1800" b="0" dirty="0"/>
              <a:t>.</a:t>
            </a:r>
            <a:r>
              <a:rPr lang="tr-TR" sz="1800" b="0" dirty="0" smtClean="0"/>
              <a:t> </a:t>
            </a:r>
            <a:endParaRPr lang="tr-TR" sz="1800" b="0" dirty="0"/>
          </a:p>
        </p:txBody>
      </p:sp>
      <p:pic>
        <p:nvPicPr>
          <p:cNvPr id="15365" name="Picture 10" descr="D:\yök amblemi.jpg"/>
          <p:cNvPicPr>
            <a:picLocks noChangeAspect="1" noChangeArrowheads="1"/>
          </p:cNvPicPr>
          <p:nvPr/>
        </p:nvPicPr>
        <p:blipFill>
          <a:blip r:embed="rId3"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10</a:t>
            </a:fld>
            <a:endParaRPr lang="tr-TR" sz="1200" b="0">
              <a:solidFill>
                <a:srgbClr val="FFFFFF"/>
              </a:solidFill>
              <a:latin typeface="Times New Roman" pitchFamily="18" charset="0"/>
              <a:cs typeface="Times New Roman" pitchFamily="18" charset="0"/>
            </a:endParaRPr>
          </a:p>
        </p:txBody>
      </p:sp>
      <p:sp>
        <p:nvSpPr>
          <p:cNvPr id="31" name="30 Metin kutusu"/>
          <p:cNvSpPr txBox="1"/>
          <p:nvPr/>
        </p:nvSpPr>
        <p:spPr>
          <a:xfrm>
            <a:off x="6372200" y="1916832"/>
            <a:ext cx="1327608" cy="400110"/>
          </a:xfrm>
          <a:prstGeom prst="rect">
            <a:avLst/>
          </a:prstGeom>
          <a:noFill/>
        </p:spPr>
        <p:txBody>
          <a:bodyPr wrap="none" rtlCol="0">
            <a:spAutoFit/>
          </a:bodyPr>
          <a:lstStyle/>
          <a:p>
            <a:r>
              <a:rPr lang="tr-TR" sz="2000" u="sng" dirty="0" smtClean="0">
                <a:solidFill>
                  <a:srgbClr val="00359E"/>
                </a:solidFill>
              </a:rPr>
              <a:t>EK SÜRE</a:t>
            </a:r>
          </a:p>
        </p:txBody>
      </p:sp>
      <p:graphicFrame>
        <p:nvGraphicFramePr>
          <p:cNvPr id="20" name="Tablo 19"/>
          <p:cNvGraphicFramePr>
            <a:graphicFrameLocks noGrp="1"/>
          </p:cNvGraphicFramePr>
          <p:nvPr>
            <p:extLst>
              <p:ext uri="{D42A27DB-BD31-4B8C-83A1-F6EECF244321}">
                <p14:modId xmlns:p14="http://schemas.microsoft.com/office/powerpoint/2010/main" val="1036752253"/>
              </p:ext>
            </p:extLst>
          </p:nvPr>
        </p:nvGraphicFramePr>
        <p:xfrm>
          <a:off x="611560" y="2420888"/>
          <a:ext cx="7776864" cy="1983670"/>
        </p:xfrm>
        <a:graphic>
          <a:graphicData uri="http://schemas.openxmlformats.org/drawingml/2006/table">
            <a:tbl>
              <a:tblPr firstRow="1" bandRow="1">
                <a:tableStyleId>{5C22544A-7EE6-4342-B048-85BDC9FD1C3A}</a:tableStyleId>
              </a:tblPr>
              <a:tblGrid>
                <a:gridCol w="3489868"/>
                <a:gridCol w="1694708"/>
                <a:gridCol w="2592288"/>
              </a:tblGrid>
              <a:tr h="479378">
                <a:tc>
                  <a:txBody>
                    <a:bodyPr/>
                    <a:lstStyle/>
                    <a:p>
                      <a:endParaRPr lang="tr-TR" sz="1800" b="1"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bg1"/>
                          </a:solidFill>
                          <a:latin typeface="Arial" panose="020B0604020202020204" pitchFamily="34" charset="0"/>
                          <a:ea typeface="+mn-ea"/>
                          <a:cs typeface="Arial" panose="020B0604020202020204" pitchFamily="34" charset="0"/>
                        </a:rPr>
                        <a:t>Süre</a:t>
                      </a:r>
                      <a:endParaRPr lang="tr-TR" sz="1800" b="1" kern="1200" dirty="0">
                        <a:solidFill>
                          <a:schemeClr val="bg1"/>
                        </a:solidFill>
                        <a:latin typeface="Arial" panose="020B0604020202020204" pitchFamily="34" charset="0"/>
                        <a:ea typeface="+mn-ea"/>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bg1"/>
                          </a:solidFill>
                          <a:latin typeface="Arial" panose="020B0604020202020204" pitchFamily="34" charset="0"/>
                          <a:ea typeface="+mn-ea"/>
                          <a:cs typeface="Arial" panose="020B0604020202020204" pitchFamily="34" charset="0"/>
                        </a:rPr>
                        <a:t>Ek Süre</a:t>
                      </a:r>
                      <a:endParaRPr lang="tr-TR" sz="1800" b="1" kern="1200" dirty="0">
                        <a:solidFill>
                          <a:schemeClr val="bg1"/>
                        </a:solidFill>
                        <a:latin typeface="Arial" panose="020B0604020202020204" pitchFamily="34" charset="0"/>
                        <a:ea typeface="+mn-ea"/>
                        <a:cs typeface="Arial" panose="020B0604020202020204" pitchFamily="34" charset="0"/>
                      </a:endParaRPr>
                    </a:p>
                  </a:txBody>
                  <a:tcPr/>
                </a:tc>
              </a:tr>
              <a:tr h="439430">
                <a:tc>
                  <a:txBody>
                    <a:bodyPr/>
                    <a:lstStyle/>
                    <a:p>
                      <a:pPr algn="l"/>
                      <a:r>
                        <a:rPr lang="tr-TR" sz="1800" b="1" kern="1200" dirty="0" smtClean="0">
                          <a:solidFill>
                            <a:schemeClr val="tx1"/>
                          </a:solidFill>
                          <a:latin typeface="Arial" panose="020B0604020202020204" pitchFamily="34" charset="0"/>
                          <a:ea typeface="+mn-ea"/>
                          <a:cs typeface="Arial" panose="020B0604020202020204" pitchFamily="34" charset="0"/>
                        </a:rPr>
                        <a:t>Yüksek lisans </a:t>
                      </a:r>
                      <a:endParaRPr lang="tr-TR" sz="1800" b="1"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algn="l" defTabSz="457200" rtl="0" eaLnBrk="1" latinLnBrk="0" hangingPunct="1"/>
                      <a:r>
                        <a:rPr lang="tr-TR" sz="1800" b="1" kern="1200" dirty="0" smtClean="0">
                          <a:solidFill>
                            <a:schemeClr val="tx1"/>
                          </a:solidFill>
                          <a:latin typeface="Arial" panose="020B0604020202020204" pitchFamily="34" charset="0"/>
                          <a:ea typeface="+mn-ea"/>
                          <a:cs typeface="Arial" panose="020B0604020202020204" pitchFamily="34" charset="0"/>
                        </a:rPr>
                        <a:t>4 yarıyıl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Arial" panose="020B0604020202020204" pitchFamily="34" charset="0"/>
                          <a:ea typeface="+mn-ea"/>
                          <a:cs typeface="Arial" panose="020B0604020202020204" pitchFamily="34" charset="0"/>
                        </a:rPr>
                        <a:t>2 yarıyıl</a:t>
                      </a:r>
                    </a:p>
                  </a:txBody>
                  <a:tcPr/>
                </a:tc>
              </a:tr>
              <a:tr h="439430">
                <a:tc>
                  <a:txBody>
                    <a:bodyPr/>
                    <a:lstStyle/>
                    <a:p>
                      <a:pPr marL="0" algn="l" defTabSz="457200" rtl="0" eaLnBrk="1" latinLnBrk="0" hangingPunct="1"/>
                      <a:r>
                        <a:rPr lang="tr-TR" sz="1800" b="1" kern="1200" dirty="0" smtClean="0">
                          <a:solidFill>
                            <a:schemeClr val="tx1"/>
                          </a:solidFill>
                          <a:latin typeface="Arial" panose="020B0604020202020204" pitchFamily="34" charset="0"/>
                          <a:ea typeface="+mn-ea"/>
                          <a:cs typeface="Arial" panose="020B0604020202020204" pitchFamily="34" charset="0"/>
                        </a:rPr>
                        <a:t>Doktora</a:t>
                      </a:r>
                      <a:endParaRPr lang="tr-TR" sz="1800" b="1"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Arial" panose="020B0604020202020204" pitchFamily="34" charset="0"/>
                          <a:ea typeface="+mn-ea"/>
                          <a:cs typeface="Arial" panose="020B0604020202020204" pitchFamily="34" charset="0"/>
                        </a:rPr>
                        <a:t>8 yarıyıl</a:t>
                      </a:r>
                      <a:endParaRPr lang="tr-TR" sz="1800" b="1"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Arial" panose="020B0604020202020204" pitchFamily="34" charset="0"/>
                          <a:ea typeface="+mn-ea"/>
                          <a:cs typeface="Arial" panose="020B0604020202020204" pitchFamily="34" charset="0"/>
                        </a:rPr>
                        <a:t>4 yarıyıl</a:t>
                      </a:r>
                    </a:p>
                  </a:txBody>
                  <a:tcPr/>
                </a:tc>
              </a:tr>
              <a:tr h="625432">
                <a:tc>
                  <a:txBody>
                    <a:bodyPr/>
                    <a:lstStyle/>
                    <a:p>
                      <a:pPr marL="0" algn="l" defTabSz="457200" rtl="0" eaLnBrk="1" latinLnBrk="0" hangingPunct="1"/>
                      <a:r>
                        <a:rPr lang="tr-TR" sz="1800" b="1" kern="1200" dirty="0" smtClean="0">
                          <a:solidFill>
                            <a:schemeClr val="tx1"/>
                          </a:solidFill>
                          <a:latin typeface="Arial" panose="020B0604020202020204" pitchFamily="34" charset="0"/>
                          <a:ea typeface="+mn-ea"/>
                          <a:cs typeface="Arial" panose="020B0604020202020204" pitchFamily="34" charset="0"/>
                        </a:rPr>
                        <a:t>Bütünleştirilmiş doktora </a:t>
                      </a:r>
                      <a:endParaRPr lang="tr-TR" sz="1800" b="1"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Arial" panose="020B0604020202020204" pitchFamily="34" charset="0"/>
                          <a:ea typeface="+mn-ea"/>
                          <a:cs typeface="Arial" panose="020B0604020202020204" pitchFamily="34" charset="0"/>
                        </a:rPr>
                        <a:t>10 yarıyıl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Arial" panose="020B0604020202020204" pitchFamily="34" charset="0"/>
                          <a:ea typeface="+mn-ea"/>
                          <a:cs typeface="Arial" panose="020B0604020202020204" pitchFamily="34" charset="0"/>
                        </a:rPr>
                        <a:t>4 yarıyıl</a:t>
                      </a:r>
                    </a:p>
                  </a:txBody>
                  <a:tcPr/>
                </a:tc>
              </a:tr>
            </a:tbl>
          </a:graphicData>
        </a:graphic>
      </p:graphicFrame>
      <p:sp>
        <p:nvSpPr>
          <p:cNvPr id="21"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7"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2"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9092"/>
                                        </p:tgtEl>
                                        <p:attrNameLst>
                                          <p:attrName>style.visibility</p:attrName>
                                        </p:attrNameLst>
                                      </p:cBhvr>
                                      <p:to>
                                        <p:strVal val="visible"/>
                                      </p:to>
                                    </p:set>
                                    <p:anim calcmode="lin" valueType="num">
                                      <p:cBhvr additive="base">
                                        <p:cTn id="12" dur="500" fill="hold"/>
                                        <p:tgtEl>
                                          <p:spTgt spid="89092"/>
                                        </p:tgtEl>
                                        <p:attrNameLst>
                                          <p:attrName>ppt_x</p:attrName>
                                        </p:attrNameLst>
                                      </p:cBhvr>
                                      <p:tavLst>
                                        <p:tav tm="0">
                                          <p:val>
                                            <p:strVal val="#ppt_x"/>
                                          </p:val>
                                        </p:tav>
                                        <p:tav tm="100000">
                                          <p:val>
                                            <p:strVal val="#ppt_x"/>
                                          </p:val>
                                        </p:tav>
                                      </p:tavLst>
                                    </p:anim>
                                    <p:anim calcmode="lin" valueType="num">
                                      <p:cBhvr additive="base">
                                        <p:cTn id="13" dur="500" fill="hold"/>
                                        <p:tgtEl>
                                          <p:spTgt spid="890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62706"/>
            <a:ext cx="2395207" cy="400110"/>
          </a:xfrm>
          <a:prstGeom prst="rect">
            <a:avLst/>
          </a:prstGeom>
          <a:noFill/>
          <a:ln w="9525">
            <a:noFill/>
            <a:miter lim="800000"/>
            <a:headEnd/>
            <a:tailEnd/>
          </a:ln>
        </p:spPr>
        <p:txBody>
          <a:bodyPr wrap="none">
            <a:spAutoFit/>
          </a:bodyPr>
          <a:lstStyle/>
          <a:p>
            <a:r>
              <a:rPr lang="tr-TR" sz="2000" dirty="0" smtClean="0">
                <a:solidFill>
                  <a:srgbClr val="00359E"/>
                </a:solidFill>
              </a:rPr>
              <a:t>MECBURİ HİZMET</a:t>
            </a:r>
            <a:endParaRPr lang="tr-TR" sz="2000" dirty="0">
              <a:solidFill>
                <a:srgbClr val="00359E"/>
              </a:solidFill>
            </a:endParaRPr>
          </a:p>
        </p:txBody>
      </p:sp>
      <p:sp>
        <p:nvSpPr>
          <p:cNvPr id="89092" name="Text Box 4"/>
          <p:cNvSpPr txBox="1">
            <a:spLocks noChangeArrowheads="1"/>
          </p:cNvSpPr>
          <p:nvPr/>
        </p:nvSpPr>
        <p:spPr bwMode="auto">
          <a:xfrm>
            <a:off x="285720" y="1785926"/>
            <a:ext cx="8572530" cy="2246769"/>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a:t>
            </a:r>
            <a:r>
              <a:rPr lang="tr-TR" sz="2000" b="0" dirty="0"/>
              <a:t>Eğitim programına başlayan ÖYP araştırma görevlileri, kadrosunun bulunduğu üniversiteye karşı sorumlu olmak üzere, 2547 sayılı Kanunun </a:t>
            </a:r>
            <a:r>
              <a:rPr lang="tr-TR" sz="2000" b="0" dirty="0" smtClean="0"/>
              <a:t>35’nci </a:t>
            </a:r>
            <a:r>
              <a:rPr lang="tr-TR" sz="2000" b="0" dirty="0"/>
              <a:t>maddesi hükmü çerçevesinde bir mecburi hizmet sözleşmesi imzalar.</a:t>
            </a:r>
          </a:p>
          <a:p>
            <a:pPr>
              <a:buClr>
                <a:srgbClr val="CC0000"/>
              </a:buClr>
              <a:buFontTx/>
              <a:buChar char="•"/>
            </a:pPr>
            <a:endParaRPr lang="tr-TR" sz="2000" b="0" dirty="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11</a:t>
            </a:fld>
            <a:endParaRPr lang="tr-TR" sz="1200" b="0">
              <a:solidFill>
                <a:srgbClr val="FFFFFF"/>
              </a:solidFill>
              <a:latin typeface="Times New Roman" pitchFamily="18" charset="0"/>
              <a:cs typeface="Times New Roman" pitchFamily="18" charset="0"/>
            </a:endParaRPr>
          </a:p>
        </p:txBody>
      </p:sp>
      <p:sp>
        <p:nvSpPr>
          <p:cNvPr id="20" name="19 Metin kutusu"/>
          <p:cNvSpPr txBox="1"/>
          <p:nvPr/>
        </p:nvSpPr>
        <p:spPr>
          <a:xfrm>
            <a:off x="1857356" y="4214818"/>
            <a:ext cx="184731" cy="523220"/>
          </a:xfrm>
          <a:prstGeom prst="rect">
            <a:avLst/>
          </a:prstGeom>
          <a:noFill/>
        </p:spPr>
        <p:txBody>
          <a:bodyPr wrap="none" rtlCol="0">
            <a:spAutoFit/>
          </a:bodyPr>
          <a:lstStyle/>
          <a:p>
            <a:endParaRPr lang="tr-TR" dirty="0"/>
          </a:p>
        </p:txBody>
      </p:sp>
      <p:sp>
        <p:nvSpPr>
          <p:cNvPr id="21" name="Text Box 4"/>
          <p:cNvSpPr txBox="1">
            <a:spLocks noChangeArrowheads="1"/>
          </p:cNvSpPr>
          <p:nvPr/>
        </p:nvSpPr>
        <p:spPr bwMode="auto">
          <a:xfrm>
            <a:off x="285720" y="3732128"/>
            <a:ext cx="8572530" cy="1420325"/>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Ek </a:t>
            </a:r>
            <a:r>
              <a:rPr lang="tr-TR" sz="2000" b="0" dirty="0"/>
              <a:t>süre de dâhil </a:t>
            </a:r>
            <a:r>
              <a:rPr lang="tr-TR" sz="2000" b="0" dirty="0" smtClean="0"/>
              <a:t>belirtilen </a:t>
            </a:r>
            <a:r>
              <a:rPr lang="tr-TR" sz="2000" b="0" dirty="0"/>
              <a:t>süreler içinde çalışmalarını tamamlayamayan veya programa devam etmek istemeyen ÖYP araştırma görevlilerine mecburi hizmet sözleşmesi maddeleri uygulanır</a:t>
            </a:r>
            <a:r>
              <a:rPr lang="tr-TR" sz="2000" b="0" dirty="0" smtClean="0"/>
              <a:t>.</a:t>
            </a:r>
          </a:p>
        </p:txBody>
      </p:sp>
      <p:sp>
        <p:nvSpPr>
          <p:cNvPr id="12"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3"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4"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04800" y="1270644"/>
            <a:ext cx="2520755" cy="400110"/>
          </a:xfrm>
          <a:prstGeom prst="rect">
            <a:avLst/>
          </a:prstGeom>
          <a:noFill/>
          <a:ln w="9525">
            <a:noFill/>
            <a:miter lim="800000"/>
            <a:headEnd/>
            <a:tailEnd/>
          </a:ln>
        </p:spPr>
        <p:txBody>
          <a:bodyPr wrap="none">
            <a:spAutoFit/>
          </a:bodyPr>
          <a:lstStyle/>
          <a:p>
            <a:r>
              <a:rPr lang="tr-TR" sz="2000" dirty="0" smtClean="0">
                <a:solidFill>
                  <a:srgbClr val="00359E"/>
                </a:solidFill>
              </a:rPr>
              <a:t>DANIŞMAN ATAMA</a:t>
            </a:r>
            <a:endParaRPr lang="tr-TR" sz="2000" dirty="0">
              <a:solidFill>
                <a:srgbClr val="00359E"/>
              </a:solidFill>
            </a:endParaRPr>
          </a:p>
        </p:txBody>
      </p:sp>
      <p:sp>
        <p:nvSpPr>
          <p:cNvPr id="89092" name="Text Box 4"/>
          <p:cNvSpPr txBox="1">
            <a:spLocks noChangeArrowheads="1"/>
          </p:cNvSpPr>
          <p:nvPr/>
        </p:nvSpPr>
        <p:spPr bwMode="auto">
          <a:xfrm>
            <a:off x="285720" y="1785927"/>
            <a:ext cx="8858280" cy="2400657"/>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ÖYP araştırma görevlilerine lisansüstü </a:t>
            </a:r>
            <a:r>
              <a:rPr lang="tr-TR" sz="2000" b="0" dirty="0"/>
              <a:t>öğrenim için kayıtlı oldukları enstitü tarafından bir danışman görevlendirilir</a:t>
            </a:r>
            <a:r>
              <a:rPr lang="tr-TR" sz="2000" b="0" dirty="0" smtClean="0"/>
              <a:t>.</a:t>
            </a:r>
          </a:p>
          <a:p>
            <a:pPr marL="342900" indent="-342900" algn="just">
              <a:lnSpc>
                <a:spcPct val="150000"/>
              </a:lnSpc>
              <a:buClr>
                <a:srgbClr val="CC0000"/>
              </a:buClr>
              <a:buFont typeface="Wingdings" panose="05000000000000000000" pitchFamily="2" charset="2"/>
              <a:buChar char="q"/>
            </a:pPr>
            <a:r>
              <a:rPr lang="tr-TR" sz="2000" dirty="0" smtClean="0"/>
              <a:t>  </a:t>
            </a:r>
            <a:r>
              <a:rPr lang="tr-TR" sz="2000" b="0" dirty="0" smtClean="0"/>
              <a:t>Danışman</a:t>
            </a:r>
            <a:r>
              <a:rPr lang="tr-TR" sz="2000" b="0" dirty="0"/>
              <a:t>, her yarıyıl sonunda öğrenci </a:t>
            </a:r>
            <a:r>
              <a:rPr lang="tr-TR" sz="2000" b="0" dirty="0" smtClean="0"/>
              <a:t>hakkında hazırlayacağı </a:t>
            </a:r>
            <a:r>
              <a:rPr lang="tr-TR" sz="2000" b="0" dirty="0"/>
              <a:t>değerlendirme raporunu enstitüye sunar. Bu raporlar düzenli olarak öğrencinin mecburi hizmet yükümlüsü olduğu üniversiteye iletilir. </a:t>
            </a:r>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12</a:t>
            </a:fld>
            <a:endParaRPr lang="tr-TR" sz="1200" b="0">
              <a:solidFill>
                <a:srgbClr val="FFFFFF"/>
              </a:solidFill>
              <a:latin typeface="Times New Roman" pitchFamily="18" charset="0"/>
              <a:cs typeface="Times New Roman" pitchFamily="18" charset="0"/>
            </a:endParaRPr>
          </a:p>
        </p:txBody>
      </p:sp>
      <p:sp>
        <p:nvSpPr>
          <p:cNvPr id="20" name="19 Metin kutusu"/>
          <p:cNvSpPr txBox="1"/>
          <p:nvPr/>
        </p:nvSpPr>
        <p:spPr>
          <a:xfrm>
            <a:off x="1857356" y="4214818"/>
            <a:ext cx="184731" cy="523220"/>
          </a:xfrm>
          <a:prstGeom prst="rect">
            <a:avLst/>
          </a:prstGeom>
          <a:noFill/>
        </p:spPr>
        <p:txBody>
          <a:bodyPr wrap="none" rtlCol="0">
            <a:spAutoFit/>
          </a:bodyPr>
          <a:lstStyle/>
          <a:p>
            <a:endParaRPr lang="tr-TR" dirty="0"/>
          </a:p>
        </p:txBody>
      </p:sp>
      <p:pic>
        <p:nvPicPr>
          <p:cNvPr id="12" name="Picture 26" descr="imagesCABF14UL"/>
          <p:cNvPicPr>
            <a:picLocks noChangeAspect="1" noChangeArrowheads="1"/>
          </p:cNvPicPr>
          <p:nvPr/>
        </p:nvPicPr>
        <p:blipFill>
          <a:blip r:embed="rId3" cstate="print"/>
          <a:srcRect/>
          <a:stretch>
            <a:fillRect/>
          </a:stretch>
        </p:blipFill>
        <p:spPr bwMode="auto">
          <a:xfrm>
            <a:off x="5399509" y="4944936"/>
            <a:ext cx="765687" cy="1545008"/>
          </a:xfrm>
          <a:prstGeom prst="rect">
            <a:avLst/>
          </a:prstGeom>
          <a:noFill/>
          <a:ln w="9525">
            <a:noFill/>
            <a:miter lim="800000"/>
            <a:headEnd/>
            <a:tailEnd/>
          </a:ln>
        </p:spPr>
      </p:pic>
      <p:pic>
        <p:nvPicPr>
          <p:cNvPr id="13" name="12 Resim" descr="untitled.bmp"/>
          <p:cNvPicPr>
            <a:picLocks noChangeAspect="1"/>
          </p:cNvPicPr>
          <p:nvPr/>
        </p:nvPicPr>
        <p:blipFill>
          <a:blip r:embed="rId4" cstate="print"/>
          <a:srcRect/>
          <a:stretch>
            <a:fillRect/>
          </a:stretch>
        </p:blipFill>
        <p:spPr bwMode="auto">
          <a:xfrm>
            <a:off x="3347864" y="4921765"/>
            <a:ext cx="919336" cy="1430079"/>
          </a:xfrm>
          <a:prstGeom prst="rect">
            <a:avLst/>
          </a:prstGeom>
          <a:noFill/>
          <a:ln w="9525">
            <a:noFill/>
            <a:miter lim="800000"/>
            <a:headEnd/>
            <a:tailEnd/>
          </a:ln>
        </p:spPr>
      </p:pic>
      <p:pic>
        <p:nvPicPr>
          <p:cNvPr id="21" name="Resim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4090" y="4214818"/>
            <a:ext cx="1045419" cy="1040773"/>
          </a:xfrm>
          <a:prstGeom prst="rect">
            <a:avLst/>
          </a:prstGeom>
        </p:spPr>
      </p:pic>
      <p:sp>
        <p:nvSpPr>
          <p:cNvPr id="25"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6"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7"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273181" y="1279881"/>
            <a:ext cx="2520755" cy="400110"/>
          </a:xfrm>
          <a:prstGeom prst="rect">
            <a:avLst/>
          </a:prstGeom>
          <a:noFill/>
          <a:ln w="9525">
            <a:noFill/>
            <a:miter lim="800000"/>
            <a:headEnd/>
            <a:tailEnd/>
          </a:ln>
        </p:spPr>
        <p:txBody>
          <a:bodyPr wrap="none">
            <a:spAutoFit/>
          </a:bodyPr>
          <a:lstStyle/>
          <a:p>
            <a:r>
              <a:rPr lang="tr-TR" sz="2000" dirty="0" smtClean="0">
                <a:solidFill>
                  <a:srgbClr val="00359E"/>
                </a:solidFill>
              </a:rPr>
              <a:t>DANIŞMAN ATAMA</a:t>
            </a:r>
            <a:endParaRPr lang="tr-TR" sz="2000" dirty="0">
              <a:solidFill>
                <a:srgbClr val="00359E"/>
              </a:solidFill>
            </a:endParaRPr>
          </a:p>
        </p:txBody>
      </p:sp>
      <p:sp>
        <p:nvSpPr>
          <p:cNvPr id="89092" name="Text Box 4"/>
          <p:cNvSpPr txBox="1">
            <a:spLocks noChangeArrowheads="1"/>
          </p:cNvSpPr>
          <p:nvPr/>
        </p:nvSpPr>
        <p:spPr bwMode="auto">
          <a:xfrm>
            <a:off x="107504" y="1628800"/>
            <a:ext cx="8858280" cy="2400657"/>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a:t>
            </a:r>
            <a:r>
              <a:rPr lang="tr-TR" sz="2000" b="0" dirty="0"/>
              <a:t>Dersleri başarı ile tamamlayan ÖYP araştırma görevlilerinin tez çalışmalarını değerlendirmek üzere, enstitü tarafından, varsa mecburi hizmet yükümlüsü olduğu üniversitede görev yapan bir öğretim üyesinin de katılımıyla en az üç öğretim üyesinden meydana gelen bir tez izleme komitesi oluşturulur</a:t>
            </a:r>
            <a:r>
              <a:rPr lang="tr-TR" sz="2000" b="0" dirty="0" smtClean="0"/>
              <a:t>.</a:t>
            </a:r>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13</a:t>
            </a:fld>
            <a:endParaRPr lang="tr-TR" sz="1200" b="0">
              <a:solidFill>
                <a:srgbClr val="FFFFFF"/>
              </a:solidFill>
              <a:latin typeface="Times New Roman" pitchFamily="18" charset="0"/>
              <a:cs typeface="Times New Roman" pitchFamily="18" charset="0"/>
            </a:endParaRPr>
          </a:p>
        </p:txBody>
      </p:sp>
      <p:sp>
        <p:nvSpPr>
          <p:cNvPr id="20" name="19 Metin kutusu"/>
          <p:cNvSpPr txBox="1"/>
          <p:nvPr/>
        </p:nvSpPr>
        <p:spPr>
          <a:xfrm>
            <a:off x="2714612" y="4214818"/>
            <a:ext cx="184731" cy="523220"/>
          </a:xfrm>
          <a:prstGeom prst="rect">
            <a:avLst/>
          </a:prstGeom>
          <a:noFill/>
        </p:spPr>
        <p:txBody>
          <a:bodyPr wrap="none" rtlCol="0">
            <a:spAutoFit/>
          </a:bodyPr>
          <a:lstStyle/>
          <a:p>
            <a:endParaRPr lang="tr-TR" dirty="0"/>
          </a:p>
        </p:txBody>
      </p:sp>
      <p:pic>
        <p:nvPicPr>
          <p:cNvPr id="23" name="22 Resim" descr="images (9).jpg"/>
          <p:cNvPicPr>
            <a:picLocks noChangeAspect="1"/>
          </p:cNvPicPr>
          <p:nvPr/>
        </p:nvPicPr>
        <p:blipFill>
          <a:blip r:embed="rId3" cstate="print"/>
          <a:srcRect/>
          <a:stretch>
            <a:fillRect/>
          </a:stretch>
        </p:blipFill>
        <p:spPr bwMode="auto">
          <a:xfrm>
            <a:off x="1259632" y="4154263"/>
            <a:ext cx="1374309" cy="1578993"/>
          </a:xfrm>
          <a:prstGeom prst="rect">
            <a:avLst/>
          </a:prstGeom>
          <a:noFill/>
          <a:ln w="9525">
            <a:noFill/>
            <a:miter lim="800000"/>
            <a:headEnd/>
            <a:tailEnd/>
          </a:ln>
        </p:spPr>
      </p:pic>
      <p:sp>
        <p:nvSpPr>
          <p:cNvPr id="25" name="24 Metin kutusu"/>
          <p:cNvSpPr txBox="1"/>
          <p:nvPr/>
        </p:nvSpPr>
        <p:spPr>
          <a:xfrm>
            <a:off x="3676410" y="4528260"/>
            <a:ext cx="3744416" cy="830997"/>
          </a:xfrm>
          <a:prstGeom prst="rect">
            <a:avLst/>
          </a:prstGeom>
          <a:noFill/>
        </p:spPr>
        <p:txBody>
          <a:bodyPr wrap="square" rtlCol="0">
            <a:spAutoFit/>
          </a:bodyPr>
          <a:lstStyle/>
          <a:p>
            <a:pPr algn="ctr"/>
            <a:r>
              <a:rPr lang="tr-TR" sz="1600" i="1" dirty="0" smtClean="0">
                <a:solidFill>
                  <a:srgbClr val="FF0000"/>
                </a:solidFill>
              </a:rPr>
              <a:t>Her yarıyıl sonunda hazırlanan rapor kadrosunun bulunduğu üniversiteye gönderilir.</a:t>
            </a:r>
          </a:p>
        </p:txBody>
      </p:sp>
      <p:sp>
        <p:nvSpPr>
          <p:cNvPr id="26" name="25 Metin kutusu"/>
          <p:cNvSpPr txBox="1"/>
          <p:nvPr/>
        </p:nvSpPr>
        <p:spPr>
          <a:xfrm>
            <a:off x="251520" y="5826750"/>
            <a:ext cx="3357586" cy="338554"/>
          </a:xfrm>
          <a:prstGeom prst="rect">
            <a:avLst/>
          </a:prstGeom>
          <a:noFill/>
        </p:spPr>
        <p:txBody>
          <a:bodyPr wrap="square" rtlCol="0">
            <a:spAutoFit/>
          </a:bodyPr>
          <a:lstStyle/>
          <a:p>
            <a:pPr algn="ctr"/>
            <a:r>
              <a:rPr lang="tr-TR" sz="1600" dirty="0" smtClean="0"/>
              <a:t>Tez izleme komitesi</a:t>
            </a:r>
          </a:p>
        </p:txBody>
      </p:sp>
      <p:sp>
        <p:nvSpPr>
          <p:cNvPr id="16"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7"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8"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cxnSp>
        <p:nvCxnSpPr>
          <p:cNvPr id="3" name="Düz Ok Bağlayıcısı 2"/>
          <p:cNvCxnSpPr/>
          <p:nvPr/>
        </p:nvCxnSpPr>
        <p:spPr>
          <a:xfrm>
            <a:off x="2831756" y="4852554"/>
            <a:ext cx="657217" cy="1598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0 0  L 0.25 0  E" pathEditMode="relative" ptsTypes="">
                                      <p:cBhvr>
                                        <p:cTn id="11" dur="2000" fill="hold"/>
                                        <p:tgtEl>
                                          <p:spTgt spid="2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62706"/>
            <a:ext cx="3153427" cy="400110"/>
          </a:xfrm>
          <a:prstGeom prst="rect">
            <a:avLst/>
          </a:prstGeom>
          <a:noFill/>
          <a:ln w="9525">
            <a:noFill/>
            <a:miter lim="800000"/>
            <a:headEnd/>
            <a:tailEnd/>
          </a:ln>
        </p:spPr>
        <p:txBody>
          <a:bodyPr wrap="none">
            <a:spAutoFit/>
          </a:bodyPr>
          <a:lstStyle/>
          <a:p>
            <a:r>
              <a:rPr lang="tr-TR" sz="2000" dirty="0" smtClean="0">
                <a:solidFill>
                  <a:srgbClr val="00359E"/>
                </a:solidFill>
              </a:rPr>
              <a:t>YURTDIŞI ÇALIŞMALAR</a:t>
            </a:r>
            <a:endParaRPr lang="tr-TR" sz="2000" dirty="0">
              <a:solidFill>
                <a:srgbClr val="00359E"/>
              </a:solidFill>
            </a:endParaRPr>
          </a:p>
        </p:txBody>
      </p:sp>
      <p:sp>
        <p:nvSpPr>
          <p:cNvPr id="89092" name="Text Box 4"/>
          <p:cNvSpPr txBox="1">
            <a:spLocks noChangeArrowheads="1"/>
          </p:cNvSpPr>
          <p:nvPr/>
        </p:nvSpPr>
        <p:spPr bwMode="auto">
          <a:xfrm>
            <a:off x="178216" y="1785927"/>
            <a:ext cx="8858280" cy="2400657"/>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a:t>
            </a:r>
            <a:r>
              <a:rPr lang="tr-TR" sz="2000" b="0" dirty="0"/>
              <a:t>ÖYP araştırma görevlileri, bu amaçla Yükseköğretim Kurumlarına kendileri için tahsis edilen miktarı aşmamak kaydıyla, gerektiğinde danışmanları ile birlikte kısa süreli yurtiçi ve yurtdışı bilimsel toplantılara katılabilirler. Söz konusu yurtdışı bilimsel toplantılara katılma giderleri de proje kapsamında desteklenir.</a:t>
            </a:r>
            <a:endParaRPr lang="tr-TR" sz="2000" b="0" dirty="0" smtClean="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dirty="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14</a:t>
            </a:fld>
            <a:endParaRPr lang="tr-TR" sz="1200" b="0">
              <a:solidFill>
                <a:srgbClr val="FFFFFF"/>
              </a:solidFill>
              <a:latin typeface="Times New Roman" pitchFamily="18" charset="0"/>
              <a:cs typeface="Times New Roman" pitchFamily="18" charset="0"/>
            </a:endParaRPr>
          </a:p>
        </p:txBody>
      </p:sp>
      <p:pic>
        <p:nvPicPr>
          <p:cNvPr id="16" name="Picture 26" descr="imagesCABF14UL"/>
          <p:cNvPicPr>
            <a:picLocks noChangeAspect="1" noChangeArrowheads="1"/>
          </p:cNvPicPr>
          <p:nvPr/>
        </p:nvPicPr>
        <p:blipFill>
          <a:blip r:embed="rId3" cstate="print"/>
          <a:srcRect/>
          <a:stretch>
            <a:fillRect/>
          </a:stretch>
        </p:blipFill>
        <p:spPr bwMode="auto">
          <a:xfrm flipH="1">
            <a:off x="642910" y="4322039"/>
            <a:ext cx="761150" cy="1535853"/>
          </a:xfrm>
          <a:prstGeom prst="rect">
            <a:avLst/>
          </a:prstGeom>
          <a:noFill/>
          <a:ln w="9525">
            <a:noFill/>
            <a:miter lim="800000"/>
            <a:headEnd/>
            <a:tailEnd/>
          </a:ln>
        </p:spPr>
      </p:pic>
      <p:pic>
        <p:nvPicPr>
          <p:cNvPr id="17" name="16 Resim" descr="untitled.bmp"/>
          <p:cNvPicPr>
            <a:picLocks noChangeAspect="1"/>
          </p:cNvPicPr>
          <p:nvPr/>
        </p:nvPicPr>
        <p:blipFill>
          <a:blip r:embed="rId4" cstate="print"/>
          <a:srcRect/>
          <a:stretch>
            <a:fillRect/>
          </a:stretch>
        </p:blipFill>
        <p:spPr bwMode="auto">
          <a:xfrm>
            <a:off x="1567410" y="4322039"/>
            <a:ext cx="1056180" cy="1642946"/>
          </a:xfrm>
          <a:prstGeom prst="rect">
            <a:avLst/>
          </a:prstGeom>
          <a:noFill/>
          <a:ln w="9525">
            <a:noFill/>
            <a:miter lim="800000"/>
            <a:headEnd/>
            <a:tailEnd/>
          </a:ln>
        </p:spPr>
      </p:pic>
      <p:pic>
        <p:nvPicPr>
          <p:cNvPr id="18" name="Picture 11" descr="planeclipartlk6.gif"/>
          <p:cNvPicPr>
            <a:picLocks noChangeAspect="1"/>
          </p:cNvPicPr>
          <p:nvPr/>
        </p:nvPicPr>
        <p:blipFill>
          <a:blip r:embed="rId5" cstate="print"/>
          <a:srcRect/>
          <a:stretch>
            <a:fillRect/>
          </a:stretch>
        </p:blipFill>
        <p:spPr bwMode="auto">
          <a:xfrm>
            <a:off x="3428992" y="4572008"/>
            <a:ext cx="1500188" cy="596900"/>
          </a:xfrm>
          <a:prstGeom prst="rect">
            <a:avLst/>
          </a:prstGeom>
          <a:noFill/>
          <a:ln w="9525">
            <a:noFill/>
            <a:miter lim="800000"/>
            <a:headEnd/>
            <a:tailEnd/>
          </a:ln>
        </p:spPr>
      </p:pic>
      <p:pic>
        <p:nvPicPr>
          <p:cNvPr id="19" name="18 Resim" descr="0165-1432_UcmavibirDunya1280x960.jpg"/>
          <p:cNvPicPr>
            <a:picLocks noChangeAspect="1"/>
          </p:cNvPicPr>
          <p:nvPr/>
        </p:nvPicPr>
        <p:blipFill>
          <a:blip r:embed="rId6" cstate="print"/>
          <a:stretch>
            <a:fillRect/>
          </a:stretch>
        </p:blipFill>
        <p:spPr>
          <a:xfrm>
            <a:off x="5643570" y="3929066"/>
            <a:ext cx="2786050" cy="2089538"/>
          </a:xfrm>
          <a:prstGeom prst="rect">
            <a:avLst/>
          </a:prstGeom>
        </p:spPr>
      </p:pic>
      <p:sp>
        <p:nvSpPr>
          <p:cNvPr id="14"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5"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0"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childTnLst>
                                </p:cTn>
                              </p:par>
                            </p:childTnLst>
                          </p:cTn>
                        </p:par>
                        <p:par>
                          <p:cTn id="11" fill="hold">
                            <p:stCondLst>
                              <p:cond delay="1000"/>
                            </p:stCondLst>
                            <p:childTnLst>
                              <p:par>
                                <p:cTn id="12" presetID="9" presetClass="entr" presetSubtype="0" fill="hold"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dissolv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62706"/>
            <a:ext cx="3153427" cy="400110"/>
          </a:xfrm>
          <a:prstGeom prst="rect">
            <a:avLst/>
          </a:prstGeom>
          <a:noFill/>
          <a:ln w="9525">
            <a:noFill/>
            <a:miter lim="800000"/>
            <a:headEnd/>
            <a:tailEnd/>
          </a:ln>
        </p:spPr>
        <p:txBody>
          <a:bodyPr wrap="none">
            <a:spAutoFit/>
          </a:bodyPr>
          <a:lstStyle/>
          <a:p>
            <a:r>
              <a:rPr lang="tr-TR" sz="2000" dirty="0" smtClean="0">
                <a:solidFill>
                  <a:srgbClr val="00359E"/>
                </a:solidFill>
              </a:rPr>
              <a:t>YURTDIŞI ÇALIŞMALAR</a:t>
            </a:r>
            <a:endParaRPr lang="tr-TR" sz="2000" dirty="0">
              <a:solidFill>
                <a:srgbClr val="00359E"/>
              </a:solidFill>
            </a:endParaRPr>
          </a:p>
        </p:txBody>
      </p:sp>
      <p:sp>
        <p:nvSpPr>
          <p:cNvPr id="89092" name="Text Box 4"/>
          <p:cNvSpPr txBox="1">
            <a:spLocks noChangeArrowheads="1"/>
          </p:cNvSpPr>
          <p:nvPr/>
        </p:nvSpPr>
        <p:spPr bwMode="auto">
          <a:xfrm>
            <a:off x="107504" y="1785927"/>
            <a:ext cx="8858280" cy="1477328"/>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a:t>
            </a:r>
            <a:r>
              <a:rPr lang="tr-TR" sz="2000" b="0" dirty="0"/>
              <a:t>Ayrıca ÖYP araştırma görevlileri, yüksek lisans eğitimleri süresince en çok üç ay, doktora eğitimleri süresince de en çok 12 ay yurt dışında bir üniversitede eğitim-öğretimlerini veya araştırmalarını sürdürebilirler.</a:t>
            </a:r>
            <a:endParaRPr lang="tr-TR" sz="2000" b="0" dirty="0" smtClean="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dirty="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15</a:t>
            </a:fld>
            <a:endParaRPr lang="tr-TR" sz="1200" b="0">
              <a:solidFill>
                <a:srgbClr val="FFFFFF"/>
              </a:solidFill>
              <a:latin typeface="Times New Roman" pitchFamily="18" charset="0"/>
              <a:cs typeface="Times New Roman" pitchFamily="18" charset="0"/>
            </a:endParaRPr>
          </a:p>
        </p:txBody>
      </p:sp>
      <p:pic>
        <p:nvPicPr>
          <p:cNvPr id="17" name="16 Resim" descr="untitled.bmp"/>
          <p:cNvPicPr>
            <a:picLocks noChangeAspect="1"/>
          </p:cNvPicPr>
          <p:nvPr/>
        </p:nvPicPr>
        <p:blipFill>
          <a:blip r:embed="rId3" cstate="print"/>
          <a:srcRect/>
          <a:stretch>
            <a:fillRect/>
          </a:stretch>
        </p:blipFill>
        <p:spPr bwMode="auto">
          <a:xfrm>
            <a:off x="1000100" y="3905874"/>
            <a:ext cx="933398" cy="1451952"/>
          </a:xfrm>
          <a:prstGeom prst="rect">
            <a:avLst/>
          </a:prstGeom>
          <a:noFill/>
          <a:ln w="9525">
            <a:noFill/>
            <a:miter lim="800000"/>
            <a:headEnd/>
            <a:tailEnd/>
          </a:ln>
        </p:spPr>
      </p:pic>
      <p:pic>
        <p:nvPicPr>
          <p:cNvPr id="18" name="Picture 11" descr="planeclipartlk6.gif"/>
          <p:cNvPicPr>
            <a:picLocks noChangeAspect="1"/>
          </p:cNvPicPr>
          <p:nvPr/>
        </p:nvPicPr>
        <p:blipFill>
          <a:blip r:embed="rId4" cstate="print"/>
          <a:srcRect/>
          <a:stretch>
            <a:fillRect/>
          </a:stretch>
        </p:blipFill>
        <p:spPr bwMode="auto">
          <a:xfrm>
            <a:off x="2820852" y="4140568"/>
            <a:ext cx="2085540" cy="829802"/>
          </a:xfrm>
          <a:prstGeom prst="rect">
            <a:avLst/>
          </a:prstGeom>
          <a:noFill/>
          <a:ln w="9525">
            <a:noFill/>
            <a:miter lim="800000"/>
            <a:headEnd/>
            <a:tailEnd/>
          </a:ln>
        </p:spPr>
      </p:pic>
      <p:pic>
        <p:nvPicPr>
          <p:cNvPr id="14" name="Picture 6" descr="imagesCA7YO5OM"/>
          <p:cNvPicPr>
            <a:picLocks noChangeAspect="1" noChangeArrowheads="1"/>
          </p:cNvPicPr>
          <p:nvPr/>
        </p:nvPicPr>
        <p:blipFill>
          <a:blip r:embed="rId5" cstate="print"/>
          <a:srcRect/>
          <a:stretch>
            <a:fillRect/>
          </a:stretch>
        </p:blipFill>
        <p:spPr bwMode="auto">
          <a:xfrm>
            <a:off x="6271650" y="3376620"/>
            <a:ext cx="1319788" cy="1276516"/>
          </a:xfrm>
          <a:prstGeom prst="rect">
            <a:avLst/>
          </a:prstGeom>
          <a:noFill/>
          <a:ln w="9525">
            <a:noFill/>
            <a:miter lim="800000"/>
            <a:headEnd/>
            <a:tailEnd/>
          </a:ln>
        </p:spPr>
      </p:pic>
      <p:pic>
        <p:nvPicPr>
          <p:cNvPr id="15" name="14 Resim" descr="ASD.bmp"/>
          <p:cNvPicPr>
            <a:picLocks noChangeAspect="1"/>
          </p:cNvPicPr>
          <p:nvPr/>
        </p:nvPicPr>
        <p:blipFill>
          <a:blip r:embed="rId6" cstate="print"/>
          <a:stretch>
            <a:fillRect/>
          </a:stretch>
        </p:blipFill>
        <p:spPr>
          <a:xfrm>
            <a:off x="5715008" y="4877710"/>
            <a:ext cx="1071570" cy="1071570"/>
          </a:xfrm>
          <a:prstGeom prst="rect">
            <a:avLst/>
          </a:prstGeom>
        </p:spPr>
      </p:pic>
      <p:pic>
        <p:nvPicPr>
          <p:cNvPr id="20" name="19 Resim" descr="SADFSAD.bmp"/>
          <p:cNvPicPr>
            <a:picLocks noChangeAspect="1"/>
          </p:cNvPicPr>
          <p:nvPr/>
        </p:nvPicPr>
        <p:blipFill>
          <a:blip r:embed="rId7" cstate="print"/>
          <a:stretch>
            <a:fillRect/>
          </a:stretch>
        </p:blipFill>
        <p:spPr>
          <a:xfrm>
            <a:off x="7459160" y="4836318"/>
            <a:ext cx="857256" cy="1040954"/>
          </a:xfrm>
          <a:prstGeom prst="rect">
            <a:avLst/>
          </a:prstGeom>
        </p:spPr>
      </p:pic>
      <p:sp>
        <p:nvSpPr>
          <p:cNvPr id="16"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9"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1"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dissolve">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000"/>
                                        <p:tgtEl>
                                          <p:spTgt spid="14"/>
                                        </p:tgtEl>
                                      </p:cBhvr>
                                    </p:animEffect>
                                    <p:anim calcmode="lin" valueType="num">
                                      <p:cBhvr>
                                        <p:cTn id="17" dur="1000" fill="hold"/>
                                        <p:tgtEl>
                                          <p:spTgt spid="14"/>
                                        </p:tgtEl>
                                        <p:attrNameLst>
                                          <p:attrName>ppt_x</p:attrName>
                                        </p:attrNameLst>
                                      </p:cBhvr>
                                      <p:tavLst>
                                        <p:tav tm="0">
                                          <p:val>
                                            <p:strVal val="#ppt_x"/>
                                          </p:val>
                                        </p:tav>
                                        <p:tav tm="100000">
                                          <p:val>
                                            <p:strVal val="#ppt_x"/>
                                          </p:val>
                                        </p:tav>
                                      </p:tavLst>
                                    </p:anim>
                                    <p:anim calcmode="lin" valueType="num">
                                      <p:cBhvr>
                                        <p:cTn id="1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3" name="Text Box 3"/>
          <p:cNvSpPr txBox="1">
            <a:spLocks noChangeArrowheads="1"/>
          </p:cNvSpPr>
          <p:nvPr/>
        </p:nvSpPr>
        <p:spPr bwMode="auto">
          <a:xfrm>
            <a:off x="323850" y="1043444"/>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89092" name="Text Box 4"/>
          <p:cNvSpPr txBox="1">
            <a:spLocks noChangeArrowheads="1"/>
          </p:cNvSpPr>
          <p:nvPr/>
        </p:nvSpPr>
        <p:spPr bwMode="auto">
          <a:xfrm>
            <a:off x="179512" y="1785927"/>
            <a:ext cx="8858280" cy="1477328"/>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 </a:t>
            </a:r>
            <a:r>
              <a:rPr lang="tr-TR" sz="2000" b="0" dirty="0"/>
              <a:t>Doktora programından başarı ile mezun olan ÖYP araştırma görevlileri; en geç bir ay içinde mecburi hizmetle yükümlü olduğu üniversitedeki görevlerine dönerler.</a:t>
            </a:r>
            <a:endParaRPr lang="tr-TR" sz="2000" b="0" dirty="0" smtClean="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16</a:t>
            </a:fld>
            <a:endParaRPr lang="tr-TR" sz="1200" b="0">
              <a:solidFill>
                <a:srgbClr val="FFFFFF"/>
              </a:solidFill>
              <a:latin typeface="Times New Roman" pitchFamily="18" charset="0"/>
              <a:cs typeface="Times New Roman" pitchFamily="18" charset="0"/>
            </a:endParaRPr>
          </a:p>
        </p:txBody>
      </p:sp>
      <p:pic>
        <p:nvPicPr>
          <p:cNvPr id="21" name="20 Resim" descr="untitled.bmp"/>
          <p:cNvPicPr>
            <a:picLocks noChangeAspect="1"/>
          </p:cNvPicPr>
          <p:nvPr/>
        </p:nvPicPr>
        <p:blipFill>
          <a:blip r:embed="rId3" cstate="print"/>
          <a:stretch>
            <a:fillRect/>
          </a:stretch>
        </p:blipFill>
        <p:spPr>
          <a:xfrm>
            <a:off x="2849288" y="3771457"/>
            <a:ext cx="1243026" cy="1537764"/>
          </a:xfrm>
          <a:prstGeom prst="rect">
            <a:avLst/>
          </a:prstGeom>
        </p:spPr>
      </p:pic>
      <p:pic>
        <p:nvPicPr>
          <p:cNvPr id="13" name="Resim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3771457"/>
            <a:ext cx="1597258" cy="1590160"/>
          </a:xfrm>
          <a:prstGeom prst="rect">
            <a:avLst/>
          </a:prstGeom>
        </p:spPr>
      </p:pic>
      <p:sp>
        <p:nvSpPr>
          <p:cNvPr id="15"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2"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
        <p:nvSpPr>
          <p:cNvPr id="16" name="24 Metin kutusu"/>
          <p:cNvSpPr txBox="1"/>
          <p:nvPr/>
        </p:nvSpPr>
        <p:spPr>
          <a:xfrm>
            <a:off x="4876800" y="4180788"/>
            <a:ext cx="3744416" cy="584775"/>
          </a:xfrm>
          <a:prstGeom prst="rect">
            <a:avLst/>
          </a:prstGeom>
          <a:noFill/>
        </p:spPr>
        <p:txBody>
          <a:bodyPr wrap="square" rtlCol="0">
            <a:spAutoFit/>
          </a:bodyPr>
          <a:lstStyle/>
          <a:p>
            <a:pPr algn="ctr"/>
            <a:r>
              <a:rPr lang="tr-TR" sz="1600" i="1" dirty="0" smtClean="0">
                <a:solidFill>
                  <a:srgbClr val="FF0000"/>
                </a:solidFill>
              </a:rPr>
              <a:t>Mecburi Hizmet Yükümlülüğü Olan Üniversiteye Dönüş.</a:t>
            </a:r>
          </a:p>
        </p:txBody>
      </p:sp>
      <p:cxnSp>
        <p:nvCxnSpPr>
          <p:cNvPr id="3" name="Düz Ok Bağlayıcısı 2"/>
          <p:cNvCxnSpPr>
            <a:endCxn id="16" idx="1"/>
          </p:cNvCxnSpPr>
          <p:nvPr/>
        </p:nvCxnSpPr>
        <p:spPr>
          <a:xfrm>
            <a:off x="4211960" y="4473175"/>
            <a:ext cx="664840" cy="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2000" fill="hold"/>
                                        <p:tgtEl>
                                          <p:spTgt spid="2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79512" y="1732746"/>
            <a:ext cx="2313454" cy="400110"/>
          </a:xfrm>
          <a:prstGeom prst="rect">
            <a:avLst/>
          </a:prstGeom>
          <a:noFill/>
          <a:ln w="9525">
            <a:noFill/>
            <a:miter lim="800000"/>
            <a:headEnd/>
            <a:tailEnd/>
          </a:ln>
        </p:spPr>
        <p:txBody>
          <a:bodyPr wrap="none">
            <a:spAutoFit/>
          </a:bodyPr>
          <a:lstStyle/>
          <a:p>
            <a:r>
              <a:rPr lang="tr-TR" sz="2000" dirty="0" smtClean="0">
                <a:solidFill>
                  <a:srgbClr val="00359E"/>
                </a:solidFill>
              </a:rPr>
              <a:t>KONTENJANLAR</a:t>
            </a:r>
            <a:endParaRPr lang="tr-TR" sz="2000" dirty="0">
              <a:solidFill>
                <a:srgbClr val="00359E"/>
              </a:solidFill>
            </a:endParaRPr>
          </a:p>
        </p:txBody>
      </p:sp>
      <p:sp>
        <p:nvSpPr>
          <p:cNvPr id="89092" name="Text Box 4"/>
          <p:cNvSpPr txBox="1">
            <a:spLocks noChangeArrowheads="1"/>
          </p:cNvSpPr>
          <p:nvPr/>
        </p:nvSpPr>
        <p:spPr bwMode="auto">
          <a:xfrm>
            <a:off x="179512" y="2080683"/>
            <a:ext cx="8786812" cy="1420325"/>
          </a:xfrm>
          <a:prstGeom prst="rect">
            <a:avLst/>
          </a:prstGeom>
          <a:noFill/>
          <a:ln w="9525">
            <a:noFill/>
            <a:miter lim="800000"/>
            <a:headEnd/>
            <a:tailEnd/>
          </a:ln>
        </p:spPr>
        <p:txBody>
          <a:bodyPr wrap="square">
            <a:spAutoFit/>
          </a:bodyPr>
          <a:lstStyle/>
          <a:p>
            <a:pPr algn="just">
              <a:lnSpc>
                <a:spcPct val="150000"/>
              </a:lnSpc>
              <a:buClr>
                <a:srgbClr val="CC0000"/>
              </a:buClr>
            </a:pPr>
            <a:r>
              <a:rPr lang="tr-TR" sz="2000" b="0" dirty="0" smtClean="0"/>
              <a:t>Yükseköğretim Kurulu üniversitelerimizden, öğretim elemanına ihtiyaç duydukları anabilim dalları itibariyle araştırma görevlisi sayılarını ve mezuniyet alanlarına ilişkin özel şartları belirlemelerini ister.</a:t>
            </a:r>
            <a:endParaRPr lang="tr-TR" sz="2000" b="0" dirty="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BFBFBF"/>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2</a:t>
            </a:fld>
            <a:endParaRPr lang="tr-TR" sz="1200" b="0">
              <a:solidFill>
                <a:srgbClr val="FFFFFF"/>
              </a:solidFill>
              <a:latin typeface="Times New Roman" pitchFamily="18" charset="0"/>
              <a:cs typeface="Times New Roman" pitchFamily="18" charset="0"/>
            </a:endParaRPr>
          </a:p>
        </p:txBody>
      </p:sp>
      <p:pic>
        <p:nvPicPr>
          <p:cNvPr id="14" name="13 Resim" descr="images (9).jpg"/>
          <p:cNvPicPr>
            <a:picLocks noChangeAspect="1"/>
          </p:cNvPicPr>
          <p:nvPr/>
        </p:nvPicPr>
        <p:blipFill>
          <a:blip r:embed="rId3" cstate="print"/>
          <a:srcRect/>
          <a:stretch>
            <a:fillRect/>
          </a:stretch>
        </p:blipFill>
        <p:spPr bwMode="auto">
          <a:xfrm>
            <a:off x="4070706" y="3915124"/>
            <a:ext cx="829859" cy="954036"/>
          </a:xfrm>
          <a:prstGeom prst="rect">
            <a:avLst/>
          </a:prstGeom>
          <a:noFill/>
          <a:ln w="9525">
            <a:noFill/>
            <a:miter lim="800000"/>
            <a:headEnd/>
            <a:tailEnd/>
          </a:ln>
        </p:spPr>
      </p:pic>
      <p:pic>
        <p:nvPicPr>
          <p:cNvPr id="22" name="Picture 10" descr="D:\yök amblemi.jpg"/>
          <p:cNvPicPr>
            <a:picLocks noChangeAspect="1" noChangeArrowheads="1"/>
          </p:cNvPicPr>
          <p:nvPr/>
        </p:nvPicPr>
        <p:blipFill>
          <a:blip r:embed="rId2" cstate="print"/>
          <a:srcRect/>
          <a:stretch>
            <a:fillRect/>
          </a:stretch>
        </p:blipFill>
        <p:spPr bwMode="auto">
          <a:xfrm>
            <a:off x="607218" y="3962401"/>
            <a:ext cx="2033986" cy="762744"/>
          </a:xfrm>
          <a:prstGeom prst="rect">
            <a:avLst/>
          </a:prstGeom>
          <a:noFill/>
          <a:ln w="9525">
            <a:noFill/>
            <a:miter lim="800000"/>
            <a:headEnd/>
            <a:tailEnd/>
          </a:ln>
        </p:spPr>
      </p:pic>
      <p:pic>
        <p:nvPicPr>
          <p:cNvPr id="23" name="Resim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2452" y="3647038"/>
            <a:ext cx="1299908" cy="1294130"/>
          </a:xfrm>
          <a:prstGeom prst="rect">
            <a:avLst/>
          </a:prstGeom>
        </p:spPr>
      </p:pic>
      <p:sp>
        <p:nvSpPr>
          <p:cNvPr id="24" name="Text Box 3"/>
          <p:cNvSpPr txBox="1">
            <a:spLocks noChangeArrowheads="1"/>
          </p:cNvSpPr>
          <p:nvPr/>
        </p:nvSpPr>
        <p:spPr bwMode="auto">
          <a:xfrm>
            <a:off x="179512" y="1300698"/>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5"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1"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2000"/>
                                        <p:tgtEl>
                                          <p:spTgt spid="14"/>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2000"/>
                                        <p:tgtEl>
                                          <p:spTgt spid="22"/>
                                        </p:tgtEl>
                                      </p:cBhvr>
                                    </p:animEffect>
                                  </p:childTnLst>
                                </p:cTn>
                              </p:par>
                              <p:par>
                                <p:cTn id="14" presetID="0" presetClass="path" presetSubtype="0" repeatCount="indefinite" accel="50000" decel="50000" fill="remove" nodeType="withEffect">
                                  <p:stCondLst>
                                    <p:cond delay="0"/>
                                  </p:stCondLst>
                                  <p:childTnLst>
                                    <p:animMotion origin="layout" path="M 2.77778E-6 -2.6827E-6 L 0.20243 0.00625 " pathEditMode="relative" rAng="0" ptsTypes="AA">
                                      <p:cBhvr>
                                        <p:cTn id="15" dur="1000" fill="hold"/>
                                        <p:tgtEl>
                                          <p:spTgt spid="14"/>
                                        </p:tgtEl>
                                        <p:attrNameLst>
                                          <p:attrName>ppt_x</p:attrName>
                                          <p:attrName>ppt_y</p:attrName>
                                        </p:attrNameLst>
                                      </p:cBhvr>
                                      <p:rCtr x="101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90638"/>
            <a:ext cx="2313454" cy="400110"/>
          </a:xfrm>
          <a:prstGeom prst="rect">
            <a:avLst/>
          </a:prstGeom>
          <a:noFill/>
          <a:ln w="9525">
            <a:noFill/>
            <a:miter lim="800000"/>
            <a:headEnd/>
            <a:tailEnd/>
          </a:ln>
        </p:spPr>
        <p:txBody>
          <a:bodyPr wrap="none">
            <a:spAutoFit/>
          </a:bodyPr>
          <a:lstStyle/>
          <a:p>
            <a:r>
              <a:rPr lang="tr-TR" sz="2000" dirty="0" smtClean="0">
                <a:solidFill>
                  <a:srgbClr val="00359E"/>
                </a:solidFill>
              </a:rPr>
              <a:t>KONTENJANLAR</a:t>
            </a:r>
            <a:endParaRPr lang="tr-TR" sz="2000" dirty="0">
              <a:solidFill>
                <a:srgbClr val="00359E"/>
              </a:solidFill>
            </a:endParaRPr>
          </a:p>
        </p:txBody>
      </p:sp>
      <p:sp>
        <p:nvSpPr>
          <p:cNvPr id="89092" name="Text Box 4"/>
          <p:cNvSpPr txBox="1">
            <a:spLocks noChangeArrowheads="1"/>
          </p:cNvSpPr>
          <p:nvPr/>
        </p:nvSpPr>
        <p:spPr bwMode="auto">
          <a:xfrm>
            <a:off x="319950" y="1628800"/>
            <a:ext cx="8572530" cy="1420325"/>
          </a:xfrm>
          <a:prstGeom prst="rect">
            <a:avLst/>
          </a:prstGeom>
          <a:noFill/>
          <a:ln w="9525">
            <a:noFill/>
            <a:miter lim="800000"/>
            <a:headEnd/>
            <a:tailEnd/>
          </a:ln>
        </p:spPr>
        <p:txBody>
          <a:bodyPr wrap="square">
            <a:spAutoFit/>
          </a:bodyPr>
          <a:lstStyle/>
          <a:p>
            <a:pPr algn="just">
              <a:lnSpc>
                <a:spcPct val="150000"/>
              </a:lnSpc>
              <a:buClr>
                <a:srgbClr val="CC0000"/>
              </a:buClr>
            </a:pPr>
            <a:r>
              <a:rPr lang="tr-TR" sz="2000" b="0" dirty="0" smtClean="0"/>
              <a:t>YÖK Yürütme Kurulu ilgili talepleri değerlendirir ve ÖYP araştırma görevlisi kontenjanları belirler. Kontenjanlar YÖK’ün resmi internet sitesinde ilan edilir.</a:t>
            </a:r>
            <a:endParaRPr lang="tr-TR" sz="2000" b="0" dirty="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BFBFBF"/>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3</a:t>
            </a:fld>
            <a:endParaRPr lang="tr-TR" sz="1200" b="0">
              <a:solidFill>
                <a:srgbClr val="FFFFFF"/>
              </a:solidFill>
              <a:latin typeface="Times New Roman" pitchFamily="18" charset="0"/>
              <a:cs typeface="Times New Roman" pitchFamily="18" charset="0"/>
            </a:endParaRPr>
          </a:p>
        </p:txBody>
      </p:sp>
      <p:pic>
        <p:nvPicPr>
          <p:cNvPr id="81923" name="Picture 3" descr="C:\Documents and Settings\kağan\Desktop\adsız.JPG"/>
          <p:cNvPicPr>
            <a:picLocks noChangeAspect="1" noChangeArrowheads="1"/>
          </p:cNvPicPr>
          <p:nvPr/>
        </p:nvPicPr>
        <p:blipFill>
          <a:blip r:embed="rId3" cstate="print"/>
          <a:srcRect/>
          <a:stretch>
            <a:fillRect/>
          </a:stretch>
        </p:blipFill>
        <p:spPr bwMode="auto">
          <a:xfrm>
            <a:off x="5292080" y="3257930"/>
            <a:ext cx="3096344" cy="2643221"/>
          </a:xfrm>
          <a:prstGeom prst="rect">
            <a:avLst/>
          </a:prstGeom>
          <a:noFill/>
        </p:spPr>
      </p:pic>
      <p:pic>
        <p:nvPicPr>
          <p:cNvPr id="13" name="Picture 10" descr="D:\yök amblemi.jpg"/>
          <p:cNvPicPr>
            <a:picLocks noChangeAspect="1" noChangeArrowheads="1"/>
          </p:cNvPicPr>
          <p:nvPr/>
        </p:nvPicPr>
        <p:blipFill>
          <a:blip r:embed="rId2" cstate="print"/>
          <a:srcRect/>
          <a:stretch>
            <a:fillRect/>
          </a:stretch>
        </p:blipFill>
        <p:spPr bwMode="auto">
          <a:xfrm>
            <a:off x="3283263" y="4318431"/>
            <a:ext cx="1429330" cy="522218"/>
          </a:xfrm>
          <a:prstGeom prst="rect">
            <a:avLst/>
          </a:prstGeom>
          <a:noFill/>
          <a:ln w="9525">
            <a:noFill/>
            <a:miter lim="800000"/>
            <a:headEnd/>
            <a:tailEnd/>
          </a:ln>
        </p:spPr>
      </p:pic>
      <p:pic>
        <p:nvPicPr>
          <p:cNvPr id="14" name="13 Resim" descr="images (9).jpg"/>
          <p:cNvPicPr>
            <a:picLocks noChangeAspect="1"/>
          </p:cNvPicPr>
          <p:nvPr/>
        </p:nvPicPr>
        <p:blipFill>
          <a:blip r:embed="rId4" cstate="print"/>
          <a:srcRect/>
          <a:stretch>
            <a:fillRect/>
          </a:stretch>
        </p:blipFill>
        <p:spPr bwMode="auto">
          <a:xfrm>
            <a:off x="1454525" y="3356992"/>
            <a:ext cx="1128127" cy="1296144"/>
          </a:xfrm>
          <a:prstGeom prst="rect">
            <a:avLst/>
          </a:prstGeom>
          <a:noFill/>
          <a:ln w="9525">
            <a:noFill/>
            <a:miter lim="800000"/>
            <a:headEnd/>
            <a:tailEnd/>
          </a:ln>
        </p:spPr>
      </p:pic>
      <p:pic>
        <p:nvPicPr>
          <p:cNvPr id="16" name="15 Resim" descr="images (9).jpg"/>
          <p:cNvPicPr>
            <a:picLocks noChangeAspect="1"/>
          </p:cNvPicPr>
          <p:nvPr/>
        </p:nvPicPr>
        <p:blipFill>
          <a:blip r:embed="rId4" cstate="print"/>
          <a:srcRect/>
          <a:stretch>
            <a:fillRect/>
          </a:stretch>
        </p:blipFill>
        <p:spPr bwMode="auto">
          <a:xfrm>
            <a:off x="1454525" y="4719441"/>
            <a:ext cx="1133091" cy="1301847"/>
          </a:xfrm>
          <a:prstGeom prst="rect">
            <a:avLst/>
          </a:prstGeom>
          <a:noFill/>
          <a:ln w="9525">
            <a:noFill/>
            <a:miter lim="800000"/>
            <a:headEnd/>
            <a:tailEnd/>
          </a:ln>
        </p:spPr>
      </p:pic>
      <p:cxnSp>
        <p:nvCxnSpPr>
          <p:cNvPr id="17" name="16 Düz Ok Bağlayıcısı"/>
          <p:cNvCxnSpPr/>
          <p:nvPr/>
        </p:nvCxnSpPr>
        <p:spPr>
          <a:xfrm>
            <a:off x="2699792" y="4651549"/>
            <a:ext cx="428625"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Düz Ok Bağlayıcısı"/>
          <p:cNvCxnSpPr/>
          <p:nvPr/>
        </p:nvCxnSpPr>
        <p:spPr>
          <a:xfrm>
            <a:off x="4788024" y="4579541"/>
            <a:ext cx="428625"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0"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1" name="3 Veri Yer Tutucusu"/>
          <p:cNvSpPr txBox="1">
            <a:spLocks noGrp="1"/>
          </p:cNvSpPr>
          <p:nvPr/>
        </p:nvSpPr>
        <p:spPr bwMode="auto">
          <a:xfrm>
            <a:off x="6012160" y="6324600"/>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78246" y="1306617"/>
            <a:ext cx="1457450" cy="400110"/>
          </a:xfrm>
          <a:prstGeom prst="rect">
            <a:avLst/>
          </a:prstGeom>
          <a:noFill/>
          <a:ln w="9525">
            <a:noFill/>
            <a:miter lim="800000"/>
            <a:headEnd/>
            <a:tailEnd/>
          </a:ln>
        </p:spPr>
        <p:txBody>
          <a:bodyPr wrap="none">
            <a:spAutoFit/>
          </a:bodyPr>
          <a:lstStyle/>
          <a:p>
            <a:r>
              <a:rPr lang="tr-TR" sz="2000" dirty="0" smtClean="0">
                <a:solidFill>
                  <a:srgbClr val="00359E"/>
                </a:solidFill>
              </a:rPr>
              <a:t>BAŞVURU</a:t>
            </a:r>
            <a:endParaRPr lang="tr-TR" sz="2000" dirty="0">
              <a:solidFill>
                <a:srgbClr val="00359E"/>
              </a:solidFill>
            </a:endParaRPr>
          </a:p>
        </p:txBody>
      </p:sp>
      <p:sp>
        <p:nvSpPr>
          <p:cNvPr id="89092" name="Text Box 4"/>
          <p:cNvSpPr txBox="1">
            <a:spLocks noChangeArrowheads="1"/>
          </p:cNvSpPr>
          <p:nvPr/>
        </p:nvSpPr>
        <p:spPr bwMode="auto">
          <a:xfrm>
            <a:off x="285632" y="1810080"/>
            <a:ext cx="8572530" cy="2400657"/>
          </a:xfrm>
          <a:prstGeom prst="rect">
            <a:avLst/>
          </a:prstGeom>
          <a:noFill/>
          <a:ln w="9525">
            <a:noFill/>
            <a:miter lim="800000"/>
            <a:headEnd/>
            <a:tailEnd/>
          </a:ln>
        </p:spPr>
        <p:txBody>
          <a:bodyPr wrap="square">
            <a:spAutoFit/>
          </a:bodyPr>
          <a:lstStyle/>
          <a:p>
            <a:pPr marL="342900" indent="-342900" algn="just">
              <a:lnSpc>
                <a:spcPct val="150000"/>
              </a:lnSpc>
              <a:buClr>
                <a:srgbClr val="CC0000"/>
              </a:buClr>
              <a:buFont typeface="Wingdings" panose="05000000000000000000" pitchFamily="2" charset="2"/>
              <a:buChar char="q"/>
            </a:pPr>
            <a:r>
              <a:rPr lang="tr-TR" sz="2000" b="0" dirty="0" smtClean="0"/>
              <a:t>Belirlenen koşulları sağlayan adaylar başvurularını YÖK’ün resmi internet sitesinden beyan usulüne göre yapar. </a:t>
            </a:r>
          </a:p>
          <a:p>
            <a:pPr marL="342900" indent="-342900" algn="just">
              <a:lnSpc>
                <a:spcPct val="150000"/>
              </a:lnSpc>
              <a:buClr>
                <a:srgbClr val="CC0000"/>
              </a:buClr>
              <a:buFont typeface="Wingdings" panose="05000000000000000000" pitchFamily="2" charset="2"/>
              <a:buChar char="q"/>
            </a:pPr>
            <a:r>
              <a:rPr lang="tr-TR" sz="2000" b="0" dirty="0" smtClean="0"/>
              <a:t>Yerleştirmeler ÖYP puanlarına göre Başkanlığımızca yapılır. </a:t>
            </a:r>
          </a:p>
          <a:p>
            <a:pPr marL="342900" indent="-342900" algn="just">
              <a:lnSpc>
                <a:spcPct val="150000"/>
              </a:lnSpc>
              <a:buClr>
                <a:srgbClr val="CC0000"/>
              </a:buClr>
              <a:buFont typeface="Wingdings" panose="05000000000000000000" pitchFamily="2" charset="2"/>
              <a:buChar char="q"/>
            </a:pPr>
            <a:r>
              <a:rPr lang="tr-TR" sz="2000" b="0" dirty="0" smtClean="0"/>
              <a:t>Yerleştirilenlerin atama işlemlerini 2547 sayılı Kanun’un 33. maddesi uyarınca ilgili Üniversiteler yapar.</a:t>
            </a:r>
            <a:endParaRPr lang="tr-TR" sz="2000" b="0" dirty="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4</a:t>
            </a:fld>
            <a:endParaRPr lang="tr-TR" sz="1200" b="0">
              <a:solidFill>
                <a:srgbClr val="FFFFFF"/>
              </a:solidFill>
              <a:latin typeface="Times New Roman" pitchFamily="18" charset="0"/>
              <a:cs typeface="Times New Roman" pitchFamily="18" charset="0"/>
            </a:endParaRPr>
          </a:p>
        </p:txBody>
      </p:sp>
      <p:pic>
        <p:nvPicPr>
          <p:cNvPr id="21" name="20 Resim" descr="images (13).jpg"/>
          <p:cNvPicPr>
            <a:picLocks noChangeAspect="1"/>
          </p:cNvPicPr>
          <p:nvPr/>
        </p:nvPicPr>
        <p:blipFill>
          <a:blip r:embed="rId3" cstate="print"/>
          <a:srcRect/>
          <a:stretch>
            <a:fillRect/>
          </a:stretch>
        </p:blipFill>
        <p:spPr bwMode="auto">
          <a:xfrm>
            <a:off x="2523067" y="4656541"/>
            <a:ext cx="1430851" cy="1171549"/>
          </a:xfrm>
          <a:prstGeom prst="rect">
            <a:avLst/>
          </a:prstGeom>
          <a:noFill/>
          <a:ln w="9525">
            <a:noFill/>
            <a:miter lim="800000"/>
            <a:headEnd/>
            <a:tailEnd/>
          </a:ln>
        </p:spPr>
      </p:pic>
      <p:cxnSp>
        <p:nvCxnSpPr>
          <p:cNvPr id="39" name="38 Düz Ok Bağlayıcısı"/>
          <p:cNvCxnSpPr/>
          <p:nvPr/>
        </p:nvCxnSpPr>
        <p:spPr>
          <a:xfrm flipV="1">
            <a:off x="4055812" y="5265291"/>
            <a:ext cx="571503" cy="158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pic>
        <p:nvPicPr>
          <p:cNvPr id="16" name="Resim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4249" y="4656541"/>
            <a:ext cx="1279376" cy="1273690"/>
          </a:xfrm>
          <a:prstGeom prst="rect">
            <a:avLst/>
          </a:prstGeom>
        </p:spPr>
      </p:pic>
      <p:sp>
        <p:nvSpPr>
          <p:cNvPr id="17"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8"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9"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par>
                                <p:cTn id="8" presetID="10"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1000"/>
                                        <p:tgtEl>
                                          <p:spTgt spid="21"/>
                                        </p:tgtEl>
                                      </p:cBhvr>
                                    </p:animEffect>
                                  </p:childTnLst>
                                </p:cTn>
                              </p:par>
                              <p:par>
                                <p:cTn id="11" presetID="10"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fade">
                                      <p:cBhvr>
                                        <p:cTn id="13" dur="1000"/>
                                        <p:tgtEl>
                                          <p:spTgt spid="39"/>
                                        </p:tgtEl>
                                      </p:cBhvr>
                                    </p:animEffect>
                                  </p:childTnLst>
                                </p:cTn>
                              </p:par>
                              <p:par>
                                <p:cTn id="14" presetID="35" presetClass="path" presetSubtype="0" repeatCount="indefinite" accel="50000" decel="50000" fill="hold" nodeType="withEffect">
                                  <p:stCondLst>
                                    <p:cond delay="0"/>
                                  </p:stCondLst>
                                  <p:childTnLst>
                                    <p:animMotion origin="layout" path="M -2.5E-6 2.09991E-6 L 0.06077 0.00208 " pathEditMode="relative" rAng="0" ptsTypes="AA">
                                      <p:cBhvr>
                                        <p:cTn id="15" dur="1000" fill="hold"/>
                                        <p:tgtEl>
                                          <p:spTgt spid="39"/>
                                        </p:tgtEl>
                                        <p:attrNameLst>
                                          <p:attrName>ppt_x</p:attrName>
                                          <p:attrName>ppt_y</p:attrName>
                                        </p:attrNameLst>
                                      </p:cBhvr>
                                      <p:rCtr x="3000" y="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400938" y="1372706"/>
            <a:ext cx="1074718" cy="400110"/>
          </a:xfrm>
          <a:prstGeom prst="rect">
            <a:avLst/>
          </a:prstGeom>
          <a:noFill/>
          <a:ln w="9525">
            <a:noFill/>
            <a:miter lim="800000"/>
            <a:headEnd/>
            <a:tailEnd/>
          </a:ln>
        </p:spPr>
        <p:txBody>
          <a:bodyPr wrap="none">
            <a:spAutoFit/>
          </a:bodyPr>
          <a:lstStyle/>
          <a:p>
            <a:r>
              <a:rPr lang="tr-TR" sz="2000" dirty="0" smtClean="0">
                <a:solidFill>
                  <a:srgbClr val="00359E"/>
                </a:solidFill>
              </a:rPr>
              <a:t>ATAMA</a:t>
            </a:r>
            <a:endParaRPr lang="tr-TR" sz="2000" dirty="0">
              <a:solidFill>
                <a:srgbClr val="00359E"/>
              </a:solidFill>
            </a:endParaRPr>
          </a:p>
        </p:txBody>
      </p:sp>
      <p:sp>
        <p:nvSpPr>
          <p:cNvPr id="89092" name="Text Box 4"/>
          <p:cNvSpPr txBox="1">
            <a:spLocks noChangeArrowheads="1"/>
          </p:cNvSpPr>
          <p:nvPr/>
        </p:nvSpPr>
        <p:spPr bwMode="auto">
          <a:xfrm>
            <a:off x="357188" y="1844824"/>
            <a:ext cx="8572530" cy="3908762"/>
          </a:xfrm>
          <a:prstGeom prst="rect">
            <a:avLst/>
          </a:prstGeom>
          <a:noFill/>
          <a:ln w="9525">
            <a:noFill/>
            <a:miter lim="800000"/>
            <a:headEnd/>
            <a:tailEnd/>
          </a:ln>
        </p:spPr>
        <p:txBody>
          <a:bodyPr wrap="square">
            <a:spAutoFit/>
          </a:bodyPr>
          <a:lstStyle/>
          <a:p>
            <a:pPr algn="ctr" fontAlgn="t"/>
            <a:r>
              <a:rPr lang="tr-TR" sz="2000" dirty="0" smtClean="0"/>
              <a:t>Söz konusu kadrolara ÖYP puanı esas alınarak atama yapılır</a:t>
            </a:r>
            <a:r>
              <a:rPr lang="tr-TR" sz="2000" dirty="0" smtClean="0"/>
              <a:t>. </a:t>
            </a:r>
          </a:p>
          <a:p>
            <a:pPr fontAlgn="t"/>
            <a:endParaRPr lang="tr-TR" sz="2000" b="0" dirty="0" smtClean="0"/>
          </a:p>
          <a:p>
            <a:pPr algn="just" fontAlgn="t">
              <a:lnSpc>
                <a:spcPct val="130000"/>
              </a:lnSpc>
              <a:tabLst>
                <a:tab pos="534988" algn="l"/>
              </a:tabLst>
            </a:pPr>
            <a:r>
              <a:rPr lang="tr-TR" sz="1600" b="0" dirty="0" smtClean="0"/>
              <a:t>	ÖYP </a:t>
            </a:r>
            <a:r>
              <a:rPr lang="tr-TR" sz="1600" b="0" dirty="0"/>
              <a:t>puanının hesaplanmasında lisans not ortalamasının % 35'i, Akademik Personel ve Lisansüstü Eğitim Giriş Sınavı (ALES) puanın % 50'si ve varsa yabancı dil sınavı puanın % 15'i dikkate alınır. </a:t>
            </a:r>
            <a:r>
              <a:rPr lang="tr-TR" sz="1600" b="0" dirty="0" smtClean="0"/>
              <a:t>Bu </a:t>
            </a:r>
            <a:r>
              <a:rPr lang="tr-TR" sz="1600" b="0" dirty="0"/>
              <a:t>puan en son girilen ALES ve yabancı dil sınav sonuçlarına göre güncellenebilir. Adayların mezun oldukları alanlardaki başvurularında söz konusu puanlar arasında 10 puana kadar yüzdelik oranlarını artırmaya veya eksiltmeye ve ÖYP puanını % 10'a kadar artırmaya YÖK Yürütme Kurulu yetkilidir.</a:t>
            </a:r>
          </a:p>
          <a:p>
            <a:pPr algn="just">
              <a:lnSpc>
                <a:spcPct val="130000"/>
              </a:lnSpc>
              <a:tabLst>
                <a:tab pos="534988" algn="l"/>
              </a:tabLst>
            </a:pPr>
            <a:r>
              <a:rPr lang="tr-TR" sz="1600" b="0" dirty="0"/>
              <a:t>	</a:t>
            </a:r>
            <a:r>
              <a:rPr lang="tr-TR" sz="1600" b="0" dirty="0" smtClean="0"/>
              <a:t>Alan </a:t>
            </a:r>
            <a:r>
              <a:rPr lang="tr-TR" sz="1600" b="0" dirty="0"/>
              <a:t>Sınav Puanı ile ÖYP araştırma görevlisi kadrolarına başvuracak adayların ÖYP puanının hesaplanmasında lisans not ortalamasının % 20'si, Akademik Personel ve Lisansüstü Eğitim Giriş Sınavı (ALES) puanının % 25'i, Alan Sınav Puanının % 40'ı ve varsa Yabancı Dil Sınavı Puanının % 15'i dikkate alınır. </a:t>
            </a:r>
            <a:r>
              <a:rPr lang="tr-TR" sz="1600" b="0" dirty="0" smtClean="0"/>
              <a:t> </a:t>
            </a:r>
            <a:endParaRPr lang="tr-TR" sz="1600" b="0" dirty="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5</a:t>
            </a:fld>
            <a:endParaRPr lang="tr-TR" sz="1200" b="0">
              <a:solidFill>
                <a:srgbClr val="FFFFFF"/>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9"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0"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90638"/>
            <a:ext cx="1616340" cy="400110"/>
          </a:xfrm>
          <a:prstGeom prst="rect">
            <a:avLst/>
          </a:prstGeom>
          <a:noFill/>
          <a:ln w="9525">
            <a:noFill/>
            <a:miter lim="800000"/>
            <a:headEnd/>
            <a:tailEnd/>
          </a:ln>
        </p:spPr>
        <p:txBody>
          <a:bodyPr wrap="none">
            <a:spAutoFit/>
          </a:bodyPr>
          <a:lstStyle/>
          <a:p>
            <a:r>
              <a:rPr lang="tr-TR" sz="2000" dirty="0" smtClean="0">
                <a:solidFill>
                  <a:srgbClr val="00359E"/>
                </a:solidFill>
              </a:rPr>
              <a:t>DİL EĞİTİMİ</a:t>
            </a:r>
            <a:endParaRPr lang="tr-TR" sz="2000" dirty="0">
              <a:solidFill>
                <a:srgbClr val="00359E"/>
              </a:solidFill>
            </a:endParaRPr>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6</a:t>
            </a:fld>
            <a:endParaRPr lang="tr-TR" sz="1200" b="0">
              <a:solidFill>
                <a:srgbClr val="FFFFFF"/>
              </a:solidFill>
              <a:latin typeface="Times New Roman" pitchFamily="18" charset="0"/>
              <a:cs typeface="Times New Roman" pitchFamily="18" charset="0"/>
            </a:endParaRPr>
          </a:p>
        </p:txBody>
      </p:sp>
      <p:pic>
        <p:nvPicPr>
          <p:cNvPr id="22" name="Picture 10" descr="imagesCAIR8H60"/>
          <p:cNvPicPr>
            <a:picLocks noChangeAspect="1" noChangeArrowheads="1"/>
          </p:cNvPicPr>
          <p:nvPr/>
        </p:nvPicPr>
        <p:blipFill>
          <a:blip r:embed="rId3" cstate="print"/>
          <a:srcRect/>
          <a:stretch>
            <a:fillRect/>
          </a:stretch>
        </p:blipFill>
        <p:spPr bwMode="auto">
          <a:xfrm>
            <a:off x="5143504" y="3643314"/>
            <a:ext cx="572803" cy="500066"/>
          </a:xfrm>
          <a:prstGeom prst="rect">
            <a:avLst/>
          </a:prstGeom>
          <a:noFill/>
          <a:ln w="9525">
            <a:noFill/>
            <a:miter lim="800000"/>
            <a:headEnd/>
            <a:tailEnd/>
          </a:ln>
        </p:spPr>
      </p:pic>
      <p:sp>
        <p:nvSpPr>
          <p:cNvPr id="23" name="22 Akış Çizelgesi: Karar"/>
          <p:cNvSpPr/>
          <p:nvPr/>
        </p:nvSpPr>
        <p:spPr>
          <a:xfrm>
            <a:off x="214314" y="2214554"/>
            <a:ext cx="2285984" cy="1000132"/>
          </a:xfrm>
          <a:prstGeom prst="flowChartDecisi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400" dirty="0" smtClean="0"/>
              <a:t>DİL&gt;=65</a:t>
            </a:r>
          </a:p>
        </p:txBody>
      </p:sp>
      <p:cxnSp>
        <p:nvCxnSpPr>
          <p:cNvPr id="26" name="25 Düz Ok Bağlayıcısı"/>
          <p:cNvCxnSpPr/>
          <p:nvPr/>
        </p:nvCxnSpPr>
        <p:spPr>
          <a:xfrm>
            <a:off x="2500298" y="2714620"/>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26 Dikdörtgen"/>
          <p:cNvSpPr/>
          <p:nvPr/>
        </p:nvSpPr>
        <p:spPr>
          <a:xfrm>
            <a:off x="2639088" y="2304628"/>
            <a:ext cx="718466" cy="338554"/>
          </a:xfrm>
          <a:prstGeom prst="rect">
            <a:avLst/>
          </a:prstGeom>
        </p:spPr>
        <p:txBody>
          <a:bodyPr wrap="none">
            <a:spAutoFit/>
          </a:bodyPr>
          <a:lstStyle/>
          <a:p>
            <a:r>
              <a:rPr lang="tr-TR" sz="1600" dirty="0" smtClean="0"/>
              <a:t>EVET</a:t>
            </a:r>
            <a:endParaRPr lang="tr-TR" sz="1600" dirty="0"/>
          </a:p>
        </p:txBody>
      </p:sp>
      <p:sp>
        <p:nvSpPr>
          <p:cNvPr id="28" name="27 Dikdörtgen"/>
          <p:cNvSpPr/>
          <p:nvPr/>
        </p:nvSpPr>
        <p:spPr>
          <a:xfrm>
            <a:off x="428596" y="3357562"/>
            <a:ext cx="802207" cy="338554"/>
          </a:xfrm>
          <a:prstGeom prst="rect">
            <a:avLst/>
          </a:prstGeom>
        </p:spPr>
        <p:txBody>
          <a:bodyPr wrap="none">
            <a:spAutoFit/>
          </a:bodyPr>
          <a:lstStyle/>
          <a:p>
            <a:r>
              <a:rPr lang="tr-TR" sz="1600" dirty="0" smtClean="0"/>
              <a:t>HAYIR</a:t>
            </a:r>
            <a:endParaRPr lang="tr-TR" sz="1600" dirty="0"/>
          </a:p>
        </p:txBody>
      </p:sp>
      <p:sp>
        <p:nvSpPr>
          <p:cNvPr id="30" name="29 Dikdörtgen"/>
          <p:cNvSpPr/>
          <p:nvPr/>
        </p:nvSpPr>
        <p:spPr>
          <a:xfrm>
            <a:off x="4606172" y="4120226"/>
            <a:ext cx="1608902" cy="523220"/>
          </a:xfrm>
          <a:prstGeom prst="rect">
            <a:avLst/>
          </a:prstGeom>
        </p:spPr>
        <p:txBody>
          <a:bodyPr wrap="none">
            <a:spAutoFit/>
          </a:bodyPr>
          <a:lstStyle/>
          <a:p>
            <a:pPr algn="ctr"/>
            <a:r>
              <a:rPr lang="tr-TR" sz="1400" dirty="0" smtClean="0">
                <a:solidFill>
                  <a:srgbClr val="FF0000"/>
                </a:solidFill>
              </a:rPr>
              <a:t>YURTDIŞINDA</a:t>
            </a:r>
          </a:p>
          <a:p>
            <a:pPr algn="ctr"/>
            <a:r>
              <a:rPr lang="tr-TR" sz="1400" dirty="0" smtClean="0">
                <a:solidFill>
                  <a:srgbClr val="FF0000"/>
                </a:solidFill>
              </a:rPr>
              <a:t>3 AY DİL EĞİTİMİ</a:t>
            </a:r>
            <a:endParaRPr lang="tr-TR" sz="1400" dirty="0">
              <a:solidFill>
                <a:srgbClr val="FF0000"/>
              </a:solidFill>
            </a:endParaRPr>
          </a:p>
        </p:txBody>
      </p:sp>
      <p:cxnSp>
        <p:nvCxnSpPr>
          <p:cNvPr id="41" name="40 Düz Ok Bağlayıcısı"/>
          <p:cNvCxnSpPr/>
          <p:nvPr/>
        </p:nvCxnSpPr>
        <p:spPr>
          <a:xfrm rot="5400000">
            <a:off x="1036613" y="3535363"/>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46 Dikdörtgen"/>
          <p:cNvSpPr/>
          <p:nvPr/>
        </p:nvSpPr>
        <p:spPr>
          <a:xfrm>
            <a:off x="468114" y="4000504"/>
            <a:ext cx="1608902" cy="523220"/>
          </a:xfrm>
          <a:prstGeom prst="rect">
            <a:avLst/>
          </a:prstGeom>
        </p:spPr>
        <p:txBody>
          <a:bodyPr wrap="none">
            <a:spAutoFit/>
          </a:bodyPr>
          <a:lstStyle/>
          <a:p>
            <a:pPr algn="ctr"/>
            <a:r>
              <a:rPr lang="tr-TR" sz="1400" dirty="0" smtClean="0">
                <a:solidFill>
                  <a:srgbClr val="FF0000"/>
                </a:solidFill>
              </a:rPr>
              <a:t>YURTİÇİNDE</a:t>
            </a:r>
          </a:p>
          <a:p>
            <a:pPr algn="ctr"/>
            <a:r>
              <a:rPr lang="tr-TR" sz="1400" dirty="0">
                <a:solidFill>
                  <a:srgbClr val="FF0000"/>
                </a:solidFill>
              </a:rPr>
              <a:t>6</a:t>
            </a:r>
            <a:r>
              <a:rPr lang="tr-TR" sz="1400" dirty="0" smtClean="0">
                <a:solidFill>
                  <a:srgbClr val="FF0000"/>
                </a:solidFill>
              </a:rPr>
              <a:t> AY DİL EĞİTİMİ</a:t>
            </a:r>
            <a:endParaRPr lang="tr-TR" sz="1400" dirty="0">
              <a:solidFill>
                <a:srgbClr val="FF0000"/>
              </a:solidFill>
            </a:endParaRPr>
          </a:p>
        </p:txBody>
      </p:sp>
      <p:pic>
        <p:nvPicPr>
          <p:cNvPr id="48" name="Picture 10" descr="imagesCAIR8H60"/>
          <p:cNvPicPr>
            <a:picLocks noChangeAspect="1" noChangeArrowheads="1"/>
          </p:cNvPicPr>
          <p:nvPr/>
        </p:nvPicPr>
        <p:blipFill>
          <a:blip r:embed="rId3" cstate="print"/>
          <a:srcRect/>
          <a:stretch>
            <a:fillRect/>
          </a:stretch>
        </p:blipFill>
        <p:spPr bwMode="auto">
          <a:xfrm>
            <a:off x="2000232" y="4000504"/>
            <a:ext cx="572803" cy="500066"/>
          </a:xfrm>
          <a:prstGeom prst="rect">
            <a:avLst/>
          </a:prstGeom>
          <a:noFill/>
          <a:ln w="9525">
            <a:noFill/>
            <a:miter lim="800000"/>
            <a:headEnd/>
            <a:tailEnd/>
          </a:ln>
        </p:spPr>
      </p:pic>
      <p:cxnSp>
        <p:nvCxnSpPr>
          <p:cNvPr id="64" name="63 Düz Ok Bağlayıcısı"/>
          <p:cNvCxnSpPr/>
          <p:nvPr/>
        </p:nvCxnSpPr>
        <p:spPr>
          <a:xfrm rot="5400000" flipH="1" flipV="1">
            <a:off x="3428992" y="2071678"/>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65 Düz Ok Bağlayıcısı"/>
          <p:cNvCxnSpPr/>
          <p:nvPr/>
        </p:nvCxnSpPr>
        <p:spPr>
          <a:xfrm>
            <a:off x="3428992" y="2714620"/>
            <a:ext cx="1571636"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66 Dikdörtgen"/>
          <p:cNvSpPr/>
          <p:nvPr/>
        </p:nvSpPr>
        <p:spPr>
          <a:xfrm>
            <a:off x="4000496" y="2928934"/>
            <a:ext cx="1348446" cy="276999"/>
          </a:xfrm>
          <a:prstGeom prst="rect">
            <a:avLst/>
          </a:prstGeom>
        </p:spPr>
        <p:txBody>
          <a:bodyPr wrap="none">
            <a:spAutoFit/>
          </a:bodyPr>
          <a:lstStyle/>
          <a:p>
            <a:r>
              <a:rPr lang="tr-TR" sz="1200" dirty="0" smtClean="0"/>
              <a:t>İstekleri halinde</a:t>
            </a:r>
            <a:endParaRPr lang="tr-TR" sz="1200" dirty="0"/>
          </a:p>
        </p:txBody>
      </p:sp>
      <p:cxnSp>
        <p:nvCxnSpPr>
          <p:cNvPr id="71" name="70 Düz Ok Bağlayıcısı"/>
          <p:cNvCxnSpPr/>
          <p:nvPr/>
        </p:nvCxnSpPr>
        <p:spPr>
          <a:xfrm>
            <a:off x="2786050" y="4284668"/>
            <a:ext cx="18573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71 Dikdörtgen"/>
          <p:cNvSpPr/>
          <p:nvPr/>
        </p:nvSpPr>
        <p:spPr>
          <a:xfrm>
            <a:off x="4080811" y="1772816"/>
            <a:ext cx="4811670" cy="584775"/>
          </a:xfrm>
          <a:prstGeom prst="rect">
            <a:avLst/>
          </a:prstGeom>
        </p:spPr>
        <p:txBody>
          <a:bodyPr wrap="square">
            <a:spAutoFit/>
          </a:bodyPr>
          <a:lstStyle/>
          <a:p>
            <a:r>
              <a:rPr lang="tr-TR" sz="1600" dirty="0" smtClean="0"/>
              <a:t>Doğrudan ÖYP lisansüstü programlarına başvuru yapılabilir.</a:t>
            </a:r>
            <a:endParaRPr lang="tr-TR" sz="1600" dirty="0"/>
          </a:p>
        </p:txBody>
      </p:sp>
      <p:sp>
        <p:nvSpPr>
          <p:cNvPr id="73" name="72 Dikdörtgen"/>
          <p:cNvSpPr/>
          <p:nvPr/>
        </p:nvSpPr>
        <p:spPr>
          <a:xfrm>
            <a:off x="2643174" y="3786190"/>
            <a:ext cx="2153154" cy="461665"/>
          </a:xfrm>
          <a:prstGeom prst="rect">
            <a:avLst/>
          </a:prstGeom>
        </p:spPr>
        <p:txBody>
          <a:bodyPr wrap="none">
            <a:spAutoFit/>
          </a:bodyPr>
          <a:lstStyle/>
          <a:p>
            <a:r>
              <a:rPr lang="tr-TR" sz="1200" dirty="0" smtClean="0"/>
              <a:t>65 ve üstü puan alabilenler</a:t>
            </a:r>
          </a:p>
          <a:p>
            <a:pPr algn="ctr"/>
            <a:r>
              <a:rPr lang="tr-TR" sz="1200" dirty="0" smtClean="0"/>
              <a:t>istekleri halinde</a:t>
            </a:r>
            <a:endParaRPr lang="tr-TR" sz="1200" dirty="0"/>
          </a:p>
        </p:txBody>
      </p:sp>
      <p:sp>
        <p:nvSpPr>
          <p:cNvPr id="24"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5"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9"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214422"/>
            <a:ext cx="5973302" cy="400110"/>
          </a:xfrm>
          <a:prstGeom prst="rect">
            <a:avLst/>
          </a:prstGeom>
          <a:noFill/>
          <a:ln w="9525">
            <a:noFill/>
            <a:miter lim="800000"/>
            <a:headEnd/>
            <a:tailEnd/>
          </a:ln>
        </p:spPr>
        <p:txBody>
          <a:bodyPr wrap="none">
            <a:spAutoFit/>
          </a:bodyPr>
          <a:lstStyle/>
          <a:p>
            <a:r>
              <a:rPr lang="tr-TR" sz="2000" dirty="0" smtClean="0">
                <a:solidFill>
                  <a:srgbClr val="00359E"/>
                </a:solidFill>
              </a:rPr>
              <a:t>ÖYP LİSANSÜSTÜ ÖĞRENCİ KONTENJANLARI</a:t>
            </a:r>
            <a:endParaRPr lang="tr-TR" sz="2000" dirty="0">
              <a:solidFill>
                <a:srgbClr val="00359E"/>
              </a:solidFill>
            </a:endParaRPr>
          </a:p>
        </p:txBody>
      </p:sp>
      <p:sp>
        <p:nvSpPr>
          <p:cNvPr id="89092" name="Text Box 4"/>
          <p:cNvSpPr txBox="1">
            <a:spLocks noChangeArrowheads="1"/>
          </p:cNvSpPr>
          <p:nvPr/>
        </p:nvSpPr>
        <p:spPr bwMode="auto">
          <a:xfrm>
            <a:off x="249684" y="1556792"/>
            <a:ext cx="8786812" cy="2118529"/>
          </a:xfrm>
          <a:prstGeom prst="rect">
            <a:avLst/>
          </a:prstGeom>
          <a:noFill/>
          <a:ln w="9525">
            <a:noFill/>
            <a:miter lim="800000"/>
            <a:headEnd/>
            <a:tailEnd/>
          </a:ln>
        </p:spPr>
        <p:txBody>
          <a:bodyPr wrap="square">
            <a:spAutoFit/>
          </a:bodyPr>
          <a:lstStyle/>
          <a:p>
            <a:pPr algn="just">
              <a:lnSpc>
                <a:spcPct val="150000"/>
              </a:lnSpc>
              <a:buClr>
                <a:srgbClr val="CC0000"/>
              </a:buClr>
            </a:pPr>
            <a:r>
              <a:rPr lang="tr-TR" sz="1800" b="0" dirty="0" smtClean="0"/>
              <a:t>Programa </a:t>
            </a:r>
            <a:r>
              <a:rPr lang="tr-TR" sz="1800" b="0" dirty="0"/>
              <a:t>öğretim üyesi yetiştirmek amacıyla katılan yükseköğretim kurumları, lisansüstü öğrenim verebilecekleri anabilim dallarını, bu anabilim dallarındaki öğretim üyesi sayılarını, eğitim-öğretim ve araştırma altyapılarını, ÖYP dışı mevcut ve bu kapsamda almayı planladıkları öğrenci sayılarını ve bu öğrencilerde arayacakları asgari şartları YÖK’e bildirir.</a:t>
            </a:r>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dirty="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7</a:t>
            </a:fld>
            <a:endParaRPr lang="tr-TR" sz="1200" b="0">
              <a:solidFill>
                <a:srgbClr val="FFFFFF"/>
              </a:solidFill>
              <a:latin typeface="Times New Roman" pitchFamily="18" charset="0"/>
              <a:cs typeface="Times New Roman" pitchFamily="18" charset="0"/>
            </a:endParaRPr>
          </a:p>
        </p:txBody>
      </p:sp>
      <p:sp>
        <p:nvSpPr>
          <p:cNvPr id="25"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6"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7"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pic>
        <p:nvPicPr>
          <p:cNvPr id="28" name="13 Resim" descr="images (9).jpg"/>
          <p:cNvPicPr>
            <a:picLocks noChangeAspect="1"/>
          </p:cNvPicPr>
          <p:nvPr/>
        </p:nvPicPr>
        <p:blipFill>
          <a:blip r:embed="rId3" cstate="print"/>
          <a:srcRect/>
          <a:stretch>
            <a:fillRect/>
          </a:stretch>
        </p:blipFill>
        <p:spPr bwMode="auto">
          <a:xfrm>
            <a:off x="4070706" y="4491188"/>
            <a:ext cx="829859" cy="954036"/>
          </a:xfrm>
          <a:prstGeom prst="rect">
            <a:avLst/>
          </a:prstGeom>
          <a:noFill/>
          <a:ln w="9525">
            <a:noFill/>
            <a:miter lim="800000"/>
            <a:headEnd/>
            <a:tailEnd/>
          </a:ln>
        </p:spPr>
      </p:pic>
      <p:pic>
        <p:nvPicPr>
          <p:cNvPr id="29" name="Picture 10" descr="D:\yök amblemi.jpg"/>
          <p:cNvPicPr>
            <a:picLocks noChangeAspect="1" noChangeArrowheads="1"/>
          </p:cNvPicPr>
          <p:nvPr/>
        </p:nvPicPr>
        <p:blipFill>
          <a:blip r:embed="rId2" cstate="print"/>
          <a:srcRect/>
          <a:stretch>
            <a:fillRect/>
          </a:stretch>
        </p:blipFill>
        <p:spPr bwMode="auto">
          <a:xfrm>
            <a:off x="607218" y="4538465"/>
            <a:ext cx="2033986" cy="762744"/>
          </a:xfrm>
          <a:prstGeom prst="rect">
            <a:avLst/>
          </a:prstGeom>
          <a:noFill/>
          <a:ln w="9525">
            <a:noFill/>
            <a:miter lim="800000"/>
            <a:headEnd/>
            <a:tailEnd/>
          </a:ln>
        </p:spPr>
      </p:pic>
      <p:pic>
        <p:nvPicPr>
          <p:cNvPr id="30" name="Resim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2452" y="4223102"/>
            <a:ext cx="1299908" cy="1294130"/>
          </a:xfrm>
          <a:prstGeom prst="rect">
            <a:avLst/>
          </a:prstGeom>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par>
                                <p:cTn id="8" presetID="10" presetClass="entr" presetSubtype="0" fill="hold"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2000"/>
                                        <p:tgtEl>
                                          <p:spTgt spid="28"/>
                                        </p:tgtEl>
                                      </p:cBhvr>
                                    </p:animEffect>
                                  </p:childTnLst>
                                </p:cTn>
                              </p:par>
                              <p:par>
                                <p:cTn id="11" presetID="10"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2000"/>
                                        <p:tgtEl>
                                          <p:spTgt spid="29"/>
                                        </p:tgtEl>
                                      </p:cBhvr>
                                    </p:animEffect>
                                  </p:childTnLst>
                                </p:cTn>
                              </p:par>
                              <p:par>
                                <p:cTn id="14" presetID="0" presetClass="path" presetSubtype="0" repeatCount="indefinite" accel="50000" decel="50000" fill="remove" nodeType="withEffect">
                                  <p:stCondLst>
                                    <p:cond delay="0"/>
                                  </p:stCondLst>
                                  <p:childTnLst>
                                    <p:animMotion origin="layout" path="M 2.77778E-6 -2.6827E-6 L 0.20243 0.00625 " pathEditMode="relative" rAng="0" ptsTypes="AA">
                                      <p:cBhvr>
                                        <p:cTn id="15" dur="1000" fill="hold"/>
                                        <p:tgtEl>
                                          <p:spTgt spid="28"/>
                                        </p:tgtEl>
                                        <p:attrNameLst>
                                          <p:attrName>ppt_x</p:attrName>
                                          <p:attrName>ppt_y</p:attrName>
                                        </p:attrNameLst>
                                      </p:cBhvr>
                                      <p:rCtr x="101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23850" y="1300698"/>
            <a:ext cx="5973302" cy="400110"/>
          </a:xfrm>
          <a:prstGeom prst="rect">
            <a:avLst/>
          </a:prstGeom>
          <a:noFill/>
          <a:ln w="9525">
            <a:noFill/>
            <a:miter lim="800000"/>
            <a:headEnd/>
            <a:tailEnd/>
          </a:ln>
        </p:spPr>
        <p:txBody>
          <a:bodyPr wrap="none">
            <a:spAutoFit/>
          </a:bodyPr>
          <a:lstStyle/>
          <a:p>
            <a:r>
              <a:rPr lang="tr-TR" sz="2000" dirty="0" smtClean="0">
                <a:solidFill>
                  <a:srgbClr val="00359E"/>
                </a:solidFill>
              </a:rPr>
              <a:t>ÖYP LİSANSÜSTÜ ÖĞRENCİ KONTENJANLARI</a:t>
            </a:r>
            <a:endParaRPr lang="tr-TR" sz="2000" dirty="0">
              <a:solidFill>
                <a:srgbClr val="00359E"/>
              </a:solidFill>
            </a:endParaRPr>
          </a:p>
        </p:txBody>
      </p:sp>
      <p:sp>
        <p:nvSpPr>
          <p:cNvPr id="89092" name="Text Box 4"/>
          <p:cNvSpPr txBox="1">
            <a:spLocks noChangeArrowheads="1"/>
          </p:cNvSpPr>
          <p:nvPr/>
        </p:nvSpPr>
        <p:spPr bwMode="auto">
          <a:xfrm>
            <a:off x="263495" y="1583459"/>
            <a:ext cx="8572530" cy="1938992"/>
          </a:xfrm>
          <a:prstGeom prst="rect">
            <a:avLst/>
          </a:prstGeom>
          <a:noFill/>
          <a:ln w="9525">
            <a:noFill/>
            <a:miter lim="800000"/>
            <a:headEnd/>
            <a:tailEnd/>
          </a:ln>
        </p:spPr>
        <p:txBody>
          <a:bodyPr wrap="square">
            <a:spAutoFit/>
          </a:bodyPr>
          <a:lstStyle/>
          <a:p>
            <a:pPr algn="just">
              <a:lnSpc>
                <a:spcPct val="150000"/>
              </a:lnSpc>
              <a:buClr>
                <a:srgbClr val="CC0000"/>
              </a:buClr>
            </a:pPr>
            <a:r>
              <a:rPr lang="tr-TR" sz="2000" b="0" dirty="0" smtClean="0"/>
              <a:t>Yürütme </a:t>
            </a:r>
            <a:r>
              <a:rPr lang="tr-TR" sz="2000" b="0" dirty="0"/>
              <a:t>Kurulu tarafından YÖK-ÖYP </a:t>
            </a:r>
            <a:r>
              <a:rPr lang="tr-TR" sz="2000" b="0" dirty="0" smtClean="0"/>
              <a:t>Komisyonunun görüşü </a:t>
            </a:r>
            <a:r>
              <a:rPr lang="tr-TR" sz="2000" b="0" dirty="0"/>
              <a:t>de alınarak bu talepler arasından ÖYP kapsamında desteklenecek lisansüstü </a:t>
            </a:r>
            <a:r>
              <a:rPr lang="tr-TR" sz="2000" b="0" dirty="0" smtClean="0"/>
              <a:t>programlar ve </a:t>
            </a:r>
            <a:r>
              <a:rPr lang="tr-TR" sz="2000" b="0" dirty="0"/>
              <a:t>öğrenci kontenjanları </a:t>
            </a:r>
            <a:r>
              <a:rPr lang="tr-TR" sz="2000" b="0" dirty="0" smtClean="0"/>
              <a:t>YÖK </a:t>
            </a:r>
            <a:r>
              <a:rPr lang="tr-TR" sz="2000" b="0" dirty="0"/>
              <a:t>resmi internet sitesinde ilan edilir. </a:t>
            </a:r>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dirty="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8</a:t>
            </a:fld>
            <a:endParaRPr lang="tr-TR" sz="1200" b="0">
              <a:solidFill>
                <a:srgbClr val="FFFFFF"/>
              </a:solidFill>
              <a:latin typeface="Times New Roman" pitchFamily="18" charset="0"/>
              <a:cs typeface="Times New Roman" pitchFamily="18" charset="0"/>
            </a:endParaRPr>
          </a:p>
        </p:txBody>
      </p:sp>
      <p:sp>
        <p:nvSpPr>
          <p:cNvPr id="19"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20"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21"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pic>
        <p:nvPicPr>
          <p:cNvPr id="26" name="Picture 3" descr="C:\Documents and Settings\kağan\Desktop\adsız.JPG"/>
          <p:cNvPicPr>
            <a:picLocks noChangeAspect="1" noChangeArrowheads="1"/>
          </p:cNvPicPr>
          <p:nvPr/>
        </p:nvPicPr>
        <p:blipFill>
          <a:blip r:embed="rId3" cstate="print"/>
          <a:srcRect/>
          <a:stretch>
            <a:fillRect/>
          </a:stretch>
        </p:blipFill>
        <p:spPr bwMode="auto">
          <a:xfrm>
            <a:off x="5292080" y="3257930"/>
            <a:ext cx="3096344" cy="2643221"/>
          </a:xfrm>
          <a:prstGeom prst="rect">
            <a:avLst/>
          </a:prstGeom>
          <a:noFill/>
        </p:spPr>
      </p:pic>
      <p:pic>
        <p:nvPicPr>
          <p:cNvPr id="27" name="Picture 10" descr="D:\yök amblemi.jpg"/>
          <p:cNvPicPr>
            <a:picLocks noChangeAspect="1" noChangeArrowheads="1"/>
          </p:cNvPicPr>
          <p:nvPr/>
        </p:nvPicPr>
        <p:blipFill>
          <a:blip r:embed="rId2" cstate="print"/>
          <a:srcRect/>
          <a:stretch>
            <a:fillRect/>
          </a:stretch>
        </p:blipFill>
        <p:spPr bwMode="auto">
          <a:xfrm>
            <a:off x="3283263" y="4318431"/>
            <a:ext cx="1429330" cy="522218"/>
          </a:xfrm>
          <a:prstGeom prst="rect">
            <a:avLst/>
          </a:prstGeom>
          <a:noFill/>
          <a:ln w="9525">
            <a:noFill/>
            <a:miter lim="800000"/>
            <a:headEnd/>
            <a:tailEnd/>
          </a:ln>
        </p:spPr>
      </p:pic>
      <p:pic>
        <p:nvPicPr>
          <p:cNvPr id="28" name="13 Resim" descr="images (9).jpg"/>
          <p:cNvPicPr>
            <a:picLocks noChangeAspect="1"/>
          </p:cNvPicPr>
          <p:nvPr/>
        </p:nvPicPr>
        <p:blipFill>
          <a:blip r:embed="rId4" cstate="print"/>
          <a:srcRect/>
          <a:stretch>
            <a:fillRect/>
          </a:stretch>
        </p:blipFill>
        <p:spPr bwMode="auto">
          <a:xfrm>
            <a:off x="1454525" y="3356992"/>
            <a:ext cx="1128127" cy="1296144"/>
          </a:xfrm>
          <a:prstGeom prst="rect">
            <a:avLst/>
          </a:prstGeom>
          <a:noFill/>
          <a:ln w="9525">
            <a:noFill/>
            <a:miter lim="800000"/>
            <a:headEnd/>
            <a:tailEnd/>
          </a:ln>
        </p:spPr>
      </p:pic>
      <p:pic>
        <p:nvPicPr>
          <p:cNvPr id="29" name="15 Resim" descr="images (9).jpg"/>
          <p:cNvPicPr>
            <a:picLocks noChangeAspect="1"/>
          </p:cNvPicPr>
          <p:nvPr/>
        </p:nvPicPr>
        <p:blipFill>
          <a:blip r:embed="rId4" cstate="print"/>
          <a:srcRect/>
          <a:stretch>
            <a:fillRect/>
          </a:stretch>
        </p:blipFill>
        <p:spPr bwMode="auto">
          <a:xfrm>
            <a:off x="1454525" y="4719441"/>
            <a:ext cx="1133091" cy="1301847"/>
          </a:xfrm>
          <a:prstGeom prst="rect">
            <a:avLst/>
          </a:prstGeom>
          <a:noFill/>
          <a:ln w="9525">
            <a:noFill/>
            <a:miter lim="800000"/>
            <a:headEnd/>
            <a:tailEnd/>
          </a:ln>
        </p:spPr>
      </p:pic>
      <p:cxnSp>
        <p:nvCxnSpPr>
          <p:cNvPr id="30" name="16 Düz Ok Bağlayıcısı"/>
          <p:cNvCxnSpPr/>
          <p:nvPr/>
        </p:nvCxnSpPr>
        <p:spPr>
          <a:xfrm>
            <a:off x="2699792" y="4651549"/>
            <a:ext cx="428625" cy="158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1" name="17 Düz Ok Bağlayıcısı"/>
          <p:cNvCxnSpPr/>
          <p:nvPr/>
        </p:nvCxnSpPr>
        <p:spPr>
          <a:xfrm>
            <a:off x="4788024" y="4579541"/>
            <a:ext cx="428625" cy="158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dissolve">
                                      <p:cBhvr>
                                        <p:cTn id="7" dur="5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9092" name="Text Box 4"/>
          <p:cNvSpPr txBox="1">
            <a:spLocks noChangeArrowheads="1"/>
          </p:cNvSpPr>
          <p:nvPr/>
        </p:nvSpPr>
        <p:spPr bwMode="auto">
          <a:xfrm>
            <a:off x="357188" y="1268760"/>
            <a:ext cx="8572530" cy="2246769"/>
          </a:xfrm>
          <a:prstGeom prst="rect">
            <a:avLst/>
          </a:prstGeom>
          <a:noFill/>
          <a:ln w="9525">
            <a:noFill/>
            <a:miter lim="800000"/>
            <a:headEnd/>
            <a:tailEnd/>
          </a:ln>
        </p:spPr>
        <p:txBody>
          <a:bodyPr wrap="square">
            <a:spAutoFit/>
          </a:bodyPr>
          <a:lstStyle/>
          <a:p>
            <a:pPr algn="just">
              <a:lnSpc>
                <a:spcPct val="150000"/>
              </a:lnSpc>
              <a:buClr>
                <a:srgbClr val="CC0000"/>
              </a:buClr>
            </a:pPr>
            <a:r>
              <a:rPr lang="tr-TR" sz="2000" b="0" dirty="0" smtClean="0"/>
              <a:t>65 </a:t>
            </a:r>
            <a:r>
              <a:rPr lang="tr-TR" sz="2000" b="0" dirty="0"/>
              <a:t>ve üzeri Yabancı Dil Sınav puanı olan ÖYP araştırma görevlileri, YÖK tarafından ilan edilen ÖYP lisansüstü programlarına, lisansüstü öğrenci olarak kayıt yaptırdıktan sonra, YÖK Yürütme Kurulu kararı ile 2547 sayılı Kanun’un 35. maddesi uyarınca ilgili üniversitelere görevlendirilir. </a:t>
            </a:r>
          </a:p>
          <a:p>
            <a:pPr>
              <a:buClr>
                <a:srgbClr val="CC0000"/>
              </a:buClr>
              <a:buFontTx/>
              <a:buChar char="•"/>
            </a:pPr>
            <a:endParaRPr lang="tr-TR" sz="2000" b="0" dirty="0"/>
          </a:p>
        </p:txBody>
      </p:sp>
      <p:pic>
        <p:nvPicPr>
          <p:cNvPr id="15365" name="Picture 10" descr="D:\yök amblemi.jpg"/>
          <p:cNvPicPr>
            <a:picLocks noChangeAspect="1" noChangeArrowheads="1"/>
          </p:cNvPicPr>
          <p:nvPr/>
        </p:nvPicPr>
        <p:blipFill>
          <a:blip r:embed="rId2" cstate="print"/>
          <a:srcRect/>
          <a:stretch>
            <a:fillRect/>
          </a:stretch>
        </p:blipFill>
        <p:spPr bwMode="auto">
          <a:xfrm>
            <a:off x="214313" y="214313"/>
            <a:ext cx="785812" cy="287337"/>
          </a:xfrm>
          <a:prstGeom prst="rect">
            <a:avLst/>
          </a:prstGeom>
          <a:noFill/>
          <a:ln w="9525">
            <a:noFill/>
            <a:miter lim="800000"/>
            <a:headEnd/>
            <a:tailEnd/>
          </a:ln>
        </p:spPr>
      </p:pic>
      <p:sp>
        <p:nvSpPr>
          <p:cNvPr id="15366" name="2 Metin kutusu"/>
          <p:cNvSpPr txBox="1">
            <a:spLocks noChangeArrowheads="1"/>
          </p:cNvSpPr>
          <p:nvPr/>
        </p:nvSpPr>
        <p:spPr bwMode="auto">
          <a:xfrm>
            <a:off x="971550" y="188913"/>
            <a:ext cx="5286375" cy="304800"/>
          </a:xfrm>
          <a:prstGeom prst="rect">
            <a:avLst/>
          </a:prstGeom>
          <a:noFill/>
          <a:ln w="9525">
            <a:noFill/>
            <a:miter lim="800000"/>
            <a:headEnd/>
            <a:tailEnd/>
          </a:ln>
        </p:spPr>
        <p:txBody>
          <a:bodyPr>
            <a:spAutoFit/>
          </a:bodyPr>
          <a:lstStyle/>
          <a:p>
            <a:r>
              <a:rPr lang="tr-TR" sz="1400" b="0">
                <a:solidFill>
                  <a:srgbClr val="FF0000"/>
                </a:solidFill>
                <a:latin typeface="Times New Roman" pitchFamily="18" charset="0"/>
                <a:cs typeface="Times New Roman" pitchFamily="18" charset="0"/>
              </a:rPr>
              <a:t>YÜKSEKÖĞRETİM KURULU BAŞKANLIĞI</a:t>
            </a:r>
          </a:p>
        </p:txBody>
      </p:sp>
      <p:sp>
        <p:nvSpPr>
          <p:cNvPr id="15368" name="4 Slayt Numarası Yer Tutucusu"/>
          <p:cNvSpPr txBox="1">
            <a:spLocks noGrp="1"/>
          </p:cNvSpPr>
          <p:nvPr/>
        </p:nvSpPr>
        <p:spPr bwMode="auto">
          <a:xfrm>
            <a:off x="4267200" y="6324600"/>
            <a:ext cx="609600" cy="441325"/>
          </a:xfrm>
          <a:prstGeom prst="rect">
            <a:avLst/>
          </a:prstGeom>
          <a:noFill/>
          <a:ln w="9525">
            <a:noFill/>
            <a:miter lim="800000"/>
            <a:headEnd/>
            <a:tailEnd/>
          </a:ln>
        </p:spPr>
        <p:txBody>
          <a:bodyPr lIns="45720" rIns="45720" anchor="ctr"/>
          <a:lstStyle/>
          <a:p>
            <a:pPr algn="ctr"/>
            <a:fld id="{538ED04A-D73C-4338-BE88-39F3AD100013}" type="slidenum">
              <a:rPr lang="tr-TR" sz="1200" b="0">
                <a:solidFill>
                  <a:srgbClr val="FFFFFF"/>
                </a:solidFill>
                <a:latin typeface="Times New Roman" pitchFamily="18" charset="0"/>
                <a:cs typeface="Times New Roman" pitchFamily="18" charset="0"/>
              </a:rPr>
              <a:pPr algn="ctr"/>
              <a:t>9</a:t>
            </a:fld>
            <a:endParaRPr lang="tr-TR" sz="1200" b="0">
              <a:solidFill>
                <a:srgbClr val="FFFFFF"/>
              </a:solidFill>
              <a:latin typeface="Times New Roman" pitchFamily="18" charset="0"/>
              <a:cs typeface="Times New Roman" pitchFamily="18" charset="0"/>
            </a:endParaRPr>
          </a:p>
        </p:txBody>
      </p:sp>
      <p:pic>
        <p:nvPicPr>
          <p:cNvPr id="20" name="19 Resim" descr="untitled.bmp"/>
          <p:cNvPicPr>
            <a:picLocks noChangeAspect="1"/>
          </p:cNvPicPr>
          <p:nvPr/>
        </p:nvPicPr>
        <p:blipFill>
          <a:blip r:embed="rId3" cstate="print"/>
          <a:srcRect/>
          <a:stretch>
            <a:fillRect/>
          </a:stretch>
        </p:blipFill>
        <p:spPr bwMode="auto">
          <a:xfrm>
            <a:off x="1000125" y="3631010"/>
            <a:ext cx="1361876" cy="2118475"/>
          </a:xfrm>
          <a:prstGeom prst="rect">
            <a:avLst/>
          </a:prstGeom>
          <a:noFill/>
          <a:ln w="9525">
            <a:noFill/>
            <a:miter lim="800000"/>
            <a:headEnd/>
            <a:tailEnd/>
          </a:ln>
        </p:spPr>
      </p:pic>
      <p:pic>
        <p:nvPicPr>
          <p:cNvPr id="29" name="Picture 10" descr="D:\yök amblemi.jpg"/>
          <p:cNvPicPr>
            <a:picLocks noChangeAspect="1" noChangeArrowheads="1"/>
          </p:cNvPicPr>
          <p:nvPr/>
        </p:nvPicPr>
        <p:blipFill>
          <a:blip r:embed="rId2" cstate="print"/>
          <a:srcRect/>
          <a:stretch>
            <a:fillRect/>
          </a:stretch>
        </p:blipFill>
        <p:spPr bwMode="auto">
          <a:xfrm>
            <a:off x="3499113" y="5622791"/>
            <a:ext cx="1536174" cy="576064"/>
          </a:xfrm>
          <a:prstGeom prst="rect">
            <a:avLst/>
          </a:prstGeom>
          <a:noFill/>
          <a:ln w="9525">
            <a:noFill/>
            <a:miter lim="800000"/>
            <a:headEnd/>
            <a:tailEnd/>
          </a:ln>
        </p:spPr>
      </p:pic>
      <p:sp>
        <p:nvSpPr>
          <p:cNvPr id="30" name="29 Metin kutusu"/>
          <p:cNvSpPr txBox="1"/>
          <p:nvPr/>
        </p:nvSpPr>
        <p:spPr>
          <a:xfrm>
            <a:off x="2940270" y="4520970"/>
            <a:ext cx="2876108" cy="338554"/>
          </a:xfrm>
          <a:prstGeom prst="rect">
            <a:avLst/>
          </a:prstGeom>
          <a:noFill/>
        </p:spPr>
        <p:txBody>
          <a:bodyPr wrap="none" rtlCol="0">
            <a:spAutoFit/>
          </a:bodyPr>
          <a:lstStyle/>
          <a:p>
            <a:r>
              <a:rPr lang="tr-TR" sz="1600" dirty="0" smtClean="0"/>
              <a:t>35.Maddeyle görevlendirme</a:t>
            </a:r>
            <a:endParaRPr lang="tr-TR" sz="1600" dirty="0"/>
          </a:p>
        </p:txBody>
      </p:sp>
      <p:pic>
        <p:nvPicPr>
          <p:cNvPr id="15" name="Resim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1671" y="3881109"/>
            <a:ext cx="1577357" cy="1570347"/>
          </a:xfrm>
          <a:prstGeom prst="rect">
            <a:avLst/>
          </a:prstGeom>
        </p:spPr>
      </p:pic>
      <p:sp>
        <p:nvSpPr>
          <p:cNvPr id="16" name="Text Box 3"/>
          <p:cNvSpPr txBox="1">
            <a:spLocks noChangeArrowheads="1"/>
          </p:cNvSpPr>
          <p:nvPr/>
        </p:nvSpPr>
        <p:spPr bwMode="auto">
          <a:xfrm>
            <a:off x="323850" y="908720"/>
            <a:ext cx="5309659" cy="400110"/>
          </a:xfrm>
          <a:prstGeom prst="rect">
            <a:avLst/>
          </a:prstGeom>
          <a:noFill/>
          <a:ln w="9525">
            <a:noFill/>
            <a:miter lim="800000"/>
            <a:headEnd/>
            <a:tailEnd/>
          </a:ln>
        </p:spPr>
        <p:txBody>
          <a:bodyPr wrap="none">
            <a:spAutoFit/>
          </a:bodyPr>
          <a:lstStyle/>
          <a:p>
            <a:r>
              <a:rPr lang="tr-TR" sz="2000" dirty="0" smtClean="0">
                <a:solidFill>
                  <a:srgbClr val="CC0000"/>
                </a:solidFill>
              </a:rPr>
              <a:t>ÖĞRETİM ÜYESİ YETİŞTİRME PROGRAMI</a:t>
            </a:r>
            <a:endParaRPr lang="tr-TR" sz="2000" dirty="0">
              <a:solidFill>
                <a:srgbClr val="CC0000"/>
              </a:solidFill>
            </a:endParaRPr>
          </a:p>
        </p:txBody>
      </p:sp>
      <p:sp>
        <p:nvSpPr>
          <p:cNvPr id="17" name="5 Altbilgi Yer Tutucusu"/>
          <p:cNvSpPr txBox="1">
            <a:spLocks noGrp="1"/>
          </p:cNvSpPr>
          <p:nvPr/>
        </p:nvSpPr>
        <p:spPr bwMode="auto">
          <a:xfrm>
            <a:off x="304800" y="6410325"/>
            <a:ext cx="3581400" cy="366713"/>
          </a:xfrm>
          <a:prstGeom prst="rect">
            <a:avLst/>
          </a:prstGeom>
          <a:noFill/>
          <a:ln w="9525">
            <a:noFill/>
            <a:miter lim="800000"/>
            <a:headEnd/>
            <a:tailEnd/>
          </a:ln>
        </p:spPr>
        <p:txBody>
          <a:bodyPr/>
          <a:lstStyle/>
          <a:p>
            <a:r>
              <a:rPr lang="tr-TR" sz="1200" b="0" dirty="0" smtClean="0">
                <a:solidFill>
                  <a:srgbClr val="FF0000"/>
                </a:solidFill>
                <a:latin typeface="Times New Roman" pitchFamily="18" charset="0"/>
                <a:cs typeface="Times New Roman" pitchFamily="18" charset="0"/>
              </a:rPr>
              <a:t>F. Ü. ÖYP KURUM KOORDİNATÖRLÜĞÜ</a:t>
            </a:r>
            <a:endParaRPr lang="tr-TR" sz="1200" b="0" dirty="0">
              <a:solidFill>
                <a:srgbClr val="FF0000"/>
              </a:solidFill>
              <a:latin typeface="Times New Roman" pitchFamily="18" charset="0"/>
              <a:cs typeface="Times New Roman" pitchFamily="18" charset="0"/>
            </a:endParaRPr>
          </a:p>
        </p:txBody>
      </p:sp>
      <p:sp>
        <p:nvSpPr>
          <p:cNvPr id="18" name="3 Veri Yer Tutucusu"/>
          <p:cNvSpPr txBox="1">
            <a:spLocks noGrp="1"/>
          </p:cNvSpPr>
          <p:nvPr/>
        </p:nvSpPr>
        <p:spPr bwMode="auto">
          <a:xfrm>
            <a:off x="5991671" y="6381328"/>
            <a:ext cx="3044825" cy="365125"/>
          </a:xfrm>
          <a:prstGeom prst="rect">
            <a:avLst/>
          </a:prstGeom>
          <a:noFill/>
          <a:ln w="9525">
            <a:noFill/>
            <a:miter lim="800000"/>
            <a:headEnd/>
            <a:tailEnd/>
          </a:ln>
        </p:spPr>
        <p:txBody>
          <a:bodyPr/>
          <a:lstStyle/>
          <a:p>
            <a:pPr algn="r"/>
            <a:r>
              <a:rPr lang="tr-TR" sz="1200" b="0" dirty="0" smtClean="0">
                <a:solidFill>
                  <a:srgbClr val="FF0000"/>
                </a:solidFill>
                <a:latin typeface="Times New Roman" pitchFamily="18" charset="0"/>
                <a:cs typeface="Times New Roman" pitchFamily="18" charset="0"/>
              </a:rPr>
              <a:t>02.04.2015</a:t>
            </a:r>
            <a:endParaRPr lang="tr-TR" sz="1200" b="0" dirty="0">
              <a:solidFill>
                <a:srgbClr val="FF000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2000" fill="hold"/>
                                        <p:tgtEl>
                                          <p:spTgt spid="2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2067</TotalTime>
  <Words>855</Words>
  <Application>Microsoft Office PowerPoint</Application>
  <PresentationFormat>Ekran Gösterisi (4:3)</PresentationFormat>
  <Paragraphs>144</Paragraphs>
  <Slides>16</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16</vt:i4>
      </vt:variant>
    </vt:vector>
  </HeadingPairs>
  <TitlesOfParts>
    <vt:vector size="25" baseType="lpstr">
      <vt:lpstr>ＭＳ Ｐゴシック</vt:lpstr>
      <vt:lpstr>Arial</vt:lpstr>
      <vt:lpstr>Calibri</vt:lpstr>
      <vt:lpstr>Franklin Gothic Book</vt:lpstr>
      <vt:lpstr>Perpetua</vt:lpstr>
      <vt:lpstr>Times New Roman</vt:lpstr>
      <vt:lpstr>Wingdings</vt:lpstr>
      <vt:lpstr>Wingdings 2</vt:lpstr>
      <vt:lpstr>Hisse Senedi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Recep-Sariipek</dc:creator>
  <cp:lastModifiedBy>Hakem</cp:lastModifiedBy>
  <cp:revision>262</cp:revision>
  <dcterms:created xsi:type="dcterms:W3CDTF">2010-02-20T12:08:42Z</dcterms:created>
  <dcterms:modified xsi:type="dcterms:W3CDTF">2015-06-29T09:16:34Z</dcterms:modified>
</cp:coreProperties>
</file>